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4742" r:id="rId1"/>
  </p:sldMasterIdLst>
  <p:sldIdLst>
    <p:sldId id="256" r:id="rId2"/>
    <p:sldId id="268" r:id="rId3"/>
    <p:sldId id="269" r:id="rId4"/>
    <p:sldId id="270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71" r:id="rId16"/>
    <p:sldId id="267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llesh honnappa" initials="mh" lastIdx="1" clrIdx="0">
    <p:extLst>
      <p:ext uri="{19B8F6BF-5375-455C-9EA6-DF929625EA0E}">
        <p15:presenceInfo xmlns:p15="http://schemas.microsoft.com/office/powerpoint/2012/main" userId="5dc35eb77a92251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0000"/>
    <a:srgbClr val="37BF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sus\Downloads\Zomato_Restaurant_Analysis_excel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er\Downloads\zomato1111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sus\Downloads\Zomato_Restaurant_Analysis_excel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sus\Downloads\Zomato_Restaurant_Analysis_excel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sus\Downloads\Zomato_Restaurant_Analysis_excel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[Zomato_Restaurant_Analysis_excel.xlsx]Sheet1!PivotTable11</c:name>
    <c:fmtId val="8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sz="1600"/>
              <a:t>Countries with lesser competition 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gradFill rotWithShape="1">
            <a:gsLst>
              <a:gs pos="0">
                <a:schemeClr val="accent1">
                  <a:tint val="98000"/>
                  <a:lumMod val="114000"/>
                </a:schemeClr>
              </a:gs>
              <a:gs pos="100000">
                <a:schemeClr val="accent1">
                  <a:shade val="90000"/>
                  <a:lumMod val="84000"/>
                </a:schemeClr>
              </a:gs>
            </a:gsLst>
            <a:lin ang="5400000" scaled="0"/>
          </a:gradFill>
          <a:ln w="28575" cap="rnd">
            <a:solidFill>
              <a:schemeClr val="accent1"/>
            </a:solidFill>
            <a:round/>
          </a:ln>
          <a:effectLst/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9.668498679575685E-2"/>
          <c:y val="0.1888799552287857"/>
          <c:w val="0.75640990765946725"/>
          <c:h val="0.6114180545612906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Sheet1!$BS$22</c:f>
              <c:strCache>
                <c:ptCount val="1"/>
                <c:pt idx="0">
                  <c:v>Count of RestaurantID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Sheet1!$BR$23:$BR$27</c:f>
              <c:strCache>
                <c:ptCount val="4"/>
                <c:pt idx="0">
                  <c:v>Australia</c:v>
                </c:pt>
                <c:pt idx="1">
                  <c:v>Singapore</c:v>
                </c:pt>
                <c:pt idx="2">
                  <c:v>Sri Lanka</c:v>
                </c:pt>
                <c:pt idx="3">
                  <c:v>Canada</c:v>
                </c:pt>
              </c:strCache>
            </c:strRef>
          </c:cat>
          <c:val>
            <c:numRef>
              <c:f>Sheet1!$BS$23:$BS$27</c:f>
              <c:numCache>
                <c:formatCode>General</c:formatCode>
                <c:ptCount val="4"/>
                <c:pt idx="0">
                  <c:v>24</c:v>
                </c:pt>
                <c:pt idx="1">
                  <c:v>20</c:v>
                </c:pt>
                <c:pt idx="2">
                  <c:v>20</c:v>
                </c:pt>
                <c:pt idx="3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68B-4228-830E-7C27A2C913C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57658752"/>
        <c:axId val="357666312"/>
      </c:barChart>
      <c:lineChart>
        <c:grouping val="standard"/>
        <c:varyColors val="0"/>
        <c:ser>
          <c:idx val="1"/>
          <c:order val="1"/>
          <c:tx>
            <c:strRef>
              <c:f>Sheet1!$BT$22</c:f>
              <c:strCache>
                <c:ptCount val="1"/>
                <c:pt idx="0">
                  <c:v>Average of Rating</c:v>
                </c:pt>
              </c:strCache>
            </c:strRef>
          </c:tx>
          <c:spPr>
            <a:ln w="34925" cap="rnd">
              <a:solidFill>
                <a:schemeClr val="accent2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strRef>
              <c:f>Sheet1!$BR$23:$BR$27</c:f>
              <c:strCache>
                <c:ptCount val="4"/>
                <c:pt idx="0">
                  <c:v>Australia</c:v>
                </c:pt>
                <c:pt idx="1">
                  <c:v>Singapore</c:v>
                </c:pt>
                <c:pt idx="2">
                  <c:v>Sri Lanka</c:v>
                </c:pt>
                <c:pt idx="3">
                  <c:v>Canada</c:v>
                </c:pt>
              </c:strCache>
            </c:strRef>
          </c:cat>
          <c:val>
            <c:numRef>
              <c:f>Sheet1!$BT$23:$BT$27</c:f>
              <c:numCache>
                <c:formatCode>0.00</c:formatCode>
                <c:ptCount val="4"/>
                <c:pt idx="0">
                  <c:v>3.6583333333333328</c:v>
                </c:pt>
                <c:pt idx="1">
                  <c:v>3.5750000000000002</c:v>
                </c:pt>
                <c:pt idx="2">
                  <c:v>3.8699999999999997</c:v>
                </c:pt>
                <c:pt idx="3">
                  <c:v>3.5750000000000002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068B-4228-830E-7C27A2C913C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18763000"/>
        <c:axId val="618767320"/>
      </c:lineChart>
      <c:catAx>
        <c:axId val="3576587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57666312"/>
        <c:crosses val="autoZero"/>
        <c:auto val="1"/>
        <c:lblAlgn val="ctr"/>
        <c:lblOffset val="100"/>
        <c:noMultiLvlLbl val="0"/>
      </c:catAx>
      <c:valAx>
        <c:axId val="3576663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57658752"/>
        <c:crosses val="autoZero"/>
        <c:crossBetween val="between"/>
      </c:valAx>
      <c:valAx>
        <c:axId val="618767320"/>
        <c:scaling>
          <c:orientation val="minMax"/>
        </c:scaling>
        <c:delete val="0"/>
        <c:axPos val="r"/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18763000"/>
        <c:crosses val="max"/>
        <c:crossBetween val="between"/>
      </c:valAx>
      <c:catAx>
        <c:axId val="61876300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618767320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[zomato1111.xlsx]new openings!PivotTable5</c:name>
    <c:fmtId val="6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effectLst/>
                <a:latin typeface="+mn-lt"/>
                <a:ea typeface="+mn-ea"/>
                <a:cs typeface="+mn-cs"/>
              </a:defRPr>
            </a:pPr>
            <a:r>
              <a:rPr lang="en-US"/>
              <a:t>Expenditure of cuisines in suggested countries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effectLst/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pattFill prst="ltUpDiag">
            <a:fgClr>
              <a:schemeClr val="accent1"/>
            </a:fgClr>
            <a:bgClr>
              <a:schemeClr val="lt1"/>
            </a:bgClr>
          </a:pattFill>
          <a:ln>
            <a:noFill/>
          </a:ln>
          <a:effectLst/>
        </c:spPr>
        <c:marker>
          <c:symbol val="none"/>
        </c:marker>
        <c:dLbl>
          <c:idx val="0"/>
          <c:spPr>
            <a:solidFill>
              <a:srgbClr val="4472C4">
                <a:alpha val="70000"/>
              </a:srgbClr>
            </a:solidFill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pattFill prst="ltUpDiag">
            <a:fgClr>
              <a:schemeClr val="accent1"/>
            </a:fgClr>
            <a:bgClr>
              <a:schemeClr val="lt1"/>
            </a:bgClr>
          </a:pattFill>
          <a:ln>
            <a:noFill/>
          </a:ln>
          <a:effectLst/>
        </c:spPr>
        <c:marker>
          <c:symbol val="none"/>
        </c:marker>
        <c:dLbl>
          <c:idx val="0"/>
          <c:spPr>
            <a:solidFill>
              <a:srgbClr val="4472C4">
                <a:alpha val="70000"/>
              </a:srgbClr>
            </a:solidFill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pattFill prst="ltUpDiag">
            <a:fgClr>
              <a:schemeClr val="accent1"/>
            </a:fgClr>
            <a:bgClr>
              <a:schemeClr val="lt1"/>
            </a:bgClr>
          </a:pattFill>
          <a:ln>
            <a:noFill/>
          </a:ln>
          <a:effectLst/>
        </c:spPr>
        <c:marker>
          <c:symbol val="none"/>
        </c:marker>
        <c:dLbl>
          <c:idx val="0"/>
          <c:spPr>
            <a:solidFill>
              <a:srgbClr val="4472C4">
                <a:alpha val="70000"/>
              </a:srgbClr>
            </a:solidFill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'new openings'!$B$37</c:f>
              <c:strCache>
                <c:ptCount val="1"/>
                <c:pt idx="0">
                  <c:v>Total</c:v>
                </c:pt>
              </c:strCache>
            </c:strRef>
          </c:tx>
          <c:spPr>
            <a:gradFill>
              <a:gsLst>
                <a:gs pos="0">
                  <a:schemeClr val="accent1"/>
                </a:gs>
                <a:gs pos="100000">
                  <a:schemeClr val="accent1">
                    <a:lumMod val="84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33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'new openings'!$A$38:$A$42</c:f>
              <c:strCache>
                <c:ptCount val="4"/>
                <c:pt idx="0">
                  <c:v>Australia</c:v>
                </c:pt>
                <c:pt idx="1">
                  <c:v>Canada</c:v>
                </c:pt>
                <c:pt idx="2">
                  <c:v>Singapore</c:v>
                </c:pt>
                <c:pt idx="3">
                  <c:v>Sri Lanka</c:v>
                </c:pt>
              </c:strCache>
            </c:strRef>
          </c:cat>
          <c:val>
            <c:numRef>
              <c:f>'new openings'!$B$38:$B$42</c:f>
              <c:numCache>
                <c:formatCode>General</c:formatCode>
                <c:ptCount val="4"/>
                <c:pt idx="0">
                  <c:v>32281.300000000003</c:v>
                </c:pt>
                <c:pt idx="1">
                  <c:v>8992.9000000000015</c:v>
                </c:pt>
                <c:pt idx="2">
                  <c:v>194220.25</c:v>
                </c:pt>
                <c:pt idx="3">
                  <c:v>12350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9DA-4AAD-88BC-24AC3B0EA073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41"/>
        <c:axId val="1248874367"/>
        <c:axId val="1248872287"/>
      </c:barChart>
      <c:catAx>
        <c:axId val="124887436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effectLst/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48872287"/>
        <c:crosses val="autoZero"/>
        <c:auto val="1"/>
        <c:lblAlgn val="ctr"/>
        <c:lblOffset val="100"/>
        <c:noMultiLvlLbl val="0"/>
      </c:catAx>
      <c:valAx>
        <c:axId val="1248872287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4887436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lt1"/>
        </a:gs>
        <a:gs pos="68000">
          <a:schemeClr val="lt1">
            <a:lumMod val="85000"/>
          </a:schemeClr>
        </a:gs>
        <a:gs pos="100000">
          <a:schemeClr val="lt1"/>
        </a:gs>
      </a:gsLst>
      <a:lin ang="5400000" scaled="1"/>
      <a:tileRect/>
    </a:gra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[Zomato_Restaurant_Analysis_excel.xlsx]Sheet1!PivotTable18</c:name>
    <c:fmtId val="64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>
                <a:solidFill>
                  <a:schemeClr val="tx1"/>
                </a:solidFill>
              </a:rPr>
              <a:t>Avg rating of restaurant in suggested</a:t>
            </a:r>
            <a:r>
              <a:rPr lang="en-US" baseline="0" dirty="0">
                <a:solidFill>
                  <a:schemeClr val="tx1"/>
                </a:solidFill>
              </a:rPr>
              <a:t> Countries</a:t>
            </a:r>
            <a:endParaRPr lang="en-US" dirty="0">
              <a:solidFill>
                <a:schemeClr val="tx1"/>
              </a:solidFill>
            </a:endParaRPr>
          </a:p>
        </c:rich>
      </c:tx>
      <c:layout>
        <c:manualLayout>
          <c:xMode val="edge"/>
          <c:yMode val="edge"/>
          <c:x val="0.11792137122004191"/>
          <c:y val="4.174139398726723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3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4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5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6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8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9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10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</c:pivotFmts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0.11836918684057197"/>
          <c:y val="0.324455891982183"/>
          <c:w val="0.5976452003127174"/>
          <c:h val="0.57454381184747116"/>
        </c:manualLayout>
      </c:layout>
      <c:pie3DChart>
        <c:varyColors val="1"/>
        <c:ser>
          <c:idx val="0"/>
          <c:order val="0"/>
          <c:tx>
            <c:strRef>
              <c:f>Sheet1!$DA$5</c:f>
              <c:strCache>
                <c:ptCount val="1"/>
                <c:pt idx="0">
                  <c:v>Total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B212-4DA3-91A0-340BAA32F851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B212-4DA3-91A0-340BAA32F851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B212-4DA3-91A0-340BAA32F851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B212-4DA3-91A0-340BAA32F851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9-B212-4DA3-91A0-340BAA32F851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B-B212-4DA3-91A0-340BAA32F851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D-B212-4DA3-91A0-340BAA32F851}"/>
              </c:ext>
            </c:extLst>
          </c:dPt>
          <c:dPt>
            <c:idx val="7"/>
            <c:bubble3D val="0"/>
            <c:spPr>
              <a:solidFill>
                <a:schemeClr val="accent2">
                  <a:lumMod val="60000"/>
                </a:schemeClr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F-B212-4DA3-91A0-340BAA32F851}"/>
              </c:ext>
            </c:extLst>
          </c:dPt>
          <c:dPt>
            <c:idx val="8"/>
            <c:bubble3D val="0"/>
            <c:spPr>
              <a:solidFill>
                <a:schemeClr val="accent3">
                  <a:lumMod val="60000"/>
                </a:schemeClr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11-B212-4DA3-91A0-340BAA32F851}"/>
              </c:ext>
            </c:extLst>
          </c:dPt>
          <c:dPt>
            <c:idx val="9"/>
            <c:bubble3D val="0"/>
            <c:spPr>
              <a:solidFill>
                <a:schemeClr val="accent4">
                  <a:lumMod val="60000"/>
                </a:schemeClr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13-B212-4DA3-91A0-340BAA32F851}"/>
              </c:ext>
            </c:extLst>
          </c:dPt>
          <c:dPt>
            <c:idx val="10"/>
            <c:bubble3D val="0"/>
            <c:spPr>
              <a:solidFill>
                <a:schemeClr val="accent5">
                  <a:lumMod val="60000"/>
                </a:schemeClr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15-B212-4DA3-91A0-340BAA32F851}"/>
              </c:ext>
            </c:extLst>
          </c:dPt>
          <c:dPt>
            <c:idx val="11"/>
            <c:bubble3D val="0"/>
            <c:spPr>
              <a:solidFill>
                <a:schemeClr val="accent6">
                  <a:lumMod val="60000"/>
                </a:schemeClr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17-B212-4DA3-91A0-340BAA32F851}"/>
              </c:ext>
            </c:extLst>
          </c:dPt>
          <c:dPt>
            <c:idx val="12"/>
            <c:bubble3D val="0"/>
            <c:spPr>
              <a:solidFill>
                <a:schemeClr val="accent1">
                  <a:lumMod val="80000"/>
                  <a:lumOff val="20000"/>
                </a:schemeClr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19-B212-4DA3-91A0-340BAA32F851}"/>
              </c:ext>
            </c:extLst>
          </c:dPt>
          <c:dPt>
            <c:idx val="13"/>
            <c:bubble3D val="0"/>
            <c:spPr>
              <a:solidFill>
                <a:schemeClr val="accent2">
                  <a:lumMod val="80000"/>
                  <a:lumOff val="20000"/>
                </a:schemeClr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1B-B212-4DA3-91A0-340BAA32F851}"/>
              </c:ext>
            </c:extLst>
          </c:dPt>
          <c:dPt>
            <c:idx val="14"/>
            <c:bubble3D val="0"/>
            <c:spPr>
              <a:solidFill>
                <a:schemeClr val="accent3">
                  <a:lumMod val="80000"/>
                  <a:lumOff val="20000"/>
                </a:schemeClr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1D-B212-4DA3-91A0-340BAA32F851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1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Sheet1!$CZ$6:$CZ$10</c:f>
              <c:strCache>
                <c:ptCount val="4"/>
                <c:pt idx="0">
                  <c:v>Australia</c:v>
                </c:pt>
                <c:pt idx="1">
                  <c:v>Canada</c:v>
                </c:pt>
                <c:pt idx="2">
                  <c:v>Singapore</c:v>
                </c:pt>
                <c:pt idx="3">
                  <c:v>Sri Lanka</c:v>
                </c:pt>
              </c:strCache>
            </c:strRef>
          </c:cat>
          <c:val>
            <c:numRef>
              <c:f>Sheet1!$DA$6:$DA$10</c:f>
              <c:numCache>
                <c:formatCode>0.0</c:formatCode>
                <c:ptCount val="4"/>
                <c:pt idx="0">
                  <c:v>3.6583333333333328</c:v>
                </c:pt>
                <c:pt idx="1">
                  <c:v>3.5750000000000002</c:v>
                </c:pt>
                <c:pt idx="2">
                  <c:v>3.5750000000000002</c:v>
                </c:pt>
                <c:pt idx="3">
                  <c:v>3.8699999999999997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E-B212-4DA3-91A0-340BAA32F851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0020533853273101"/>
          <c:y val="0.38794626863709419"/>
          <c:w val="0.17928772019059075"/>
          <c:h val="0.3130626460537949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2"/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[Zomato_Restaurant_Analysis_excel.xlsx]Sheet1!PivotTable3</c:name>
    <c:fmtId val="24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800"/>
              <a:t>Has_Table_booking</a:t>
            </a:r>
          </a:p>
        </c:rich>
      </c:tx>
      <c:layout>
        <c:manualLayout>
          <c:xMode val="edge"/>
          <c:yMode val="edge"/>
          <c:x val="0.16485374895148416"/>
          <c:y val="4.115226337448559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</c:pivotFmt>
      <c:pivotFmt>
        <c:idx val="3"/>
      </c:pivotFmt>
      <c:pivotFmt>
        <c:idx val="4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  <c:marker>
          <c:symbol val="none"/>
        </c:marker>
        <c:dLbl>
          <c:idx val="0"/>
          <c:spPr>
            <a:pattFill prst="pct75">
              <a:fgClr>
                <a:srgbClr val="000000">
                  <a:lumMod val="75000"/>
                  <a:lumOff val="25000"/>
                </a:srgbClr>
              </a:fgClr>
              <a:bgClr>
                <a:srgbClr val="000000">
                  <a:lumMod val="65000"/>
                  <a:lumOff val="35000"/>
                </a:srgbClr>
              </a:bgClr>
            </a:patt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8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layout>
            <c:manualLayout>
              <c:x val="6.6208674673241596E-2"/>
              <c:y val="-8.583449305777785E-2"/>
            </c:manualLayout>
          </c:layout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fld id="{605B7627-05E4-4401-B84D-598881AAB248}" type="VALUE">
                  <a:rPr lang="en-US" sz="800"/>
                  <a:pPr>
                    <a:defRPr sz="800" b="1" i="0" u="none" strike="noStrike" kern="1200" baseline="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pPr>
                  <a:t>[VALUE]</a:t>
                </a:fld>
                <a:endParaRPr lang="en-US"/>
              </a:p>
            </c:rich>
          </c:tx>
          <c:spPr>
            <a:pattFill prst="pct75">
              <a:fgClr>
                <a:srgbClr val="000000">
                  <a:lumMod val="75000"/>
                  <a:lumOff val="25000"/>
                </a:srgbClr>
              </a:fgClr>
              <a:bgClr>
                <a:srgbClr val="000000">
                  <a:lumMod val="65000"/>
                  <a:lumOff val="35000"/>
                </a:srgbClr>
              </a:bgClr>
            </a:patt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8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dlblFieldTable/>
              <c15:showDataLabelsRange val="0"/>
            </c:ext>
          </c:extLst>
        </c:dLbl>
      </c:pivotFmt>
      <c:pivotFmt>
        <c:idx val="6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layout>
            <c:manualLayout>
              <c:x val="1.6835016835016817E-2"/>
              <c:y val="9.4514441360114956E-2"/>
            </c:manualLayout>
          </c:layout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fld id="{78B758AC-2107-490F-A983-32A4B1851EC9}" type="VALUE">
                  <a:rPr lang="en-US" sz="800"/>
                  <a:pPr>
                    <a:defRPr sz="800" b="1" i="0" u="none" strike="noStrike" kern="1200" baseline="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pPr>
                  <a:t>[VALUE]</a:t>
                </a:fld>
                <a:endParaRPr lang="en-US"/>
              </a:p>
            </c:rich>
          </c:tx>
          <c:spPr>
            <a:pattFill prst="pct75">
              <a:fgClr>
                <a:srgbClr val="000000">
                  <a:lumMod val="75000"/>
                  <a:lumOff val="25000"/>
                </a:srgbClr>
              </a:fgClr>
              <a:bgClr>
                <a:srgbClr val="000000">
                  <a:lumMod val="65000"/>
                  <a:lumOff val="35000"/>
                </a:srgbClr>
              </a:bgClr>
            </a:patt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8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dlblFieldTable/>
              <c15:showDataLabelsRange val="0"/>
            </c:ext>
          </c:extLst>
        </c:dLbl>
      </c:pivotFmt>
      <c:pivotFmt>
        <c:idx val="7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  <c:marker>
          <c:symbol val="none"/>
        </c:marker>
        <c:dLbl>
          <c:idx val="0"/>
          <c:spPr>
            <a:pattFill prst="pct75">
              <a:fgClr>
                <a:srgbClr val="000000">
                  <a:lumMod val="75000"/>
                  <a:lumOff val="25000"/>
                </a:srgbClr>
              </a:fgClr>
              <a:bgClr>
                <a:srgbClr val="000000">
                  <a:lumMod val="65000"/>
                  <a:lumOff val="35000"/>
                </a:srgbClr>
              </a:bgClr>
            </a:patt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8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layout>
            <c:manualLayout>
              <c:x val="6.6208674673241596E-2"/>
              <c:y val="-8.583449305777785E-2"/>
            </c:manualLayout>
          </c:layout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fld id="{605B7627-05E4-4401-B84D-598881AAB248}" type="VALUE">
                  <a:rPr lang="en-US" sz="800"/>
                  <a:pPr>
                    <a:defRPr sz="800" b="1" i="0" u="none" strike="noStrike" kern="1200" baseline="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pPr>
                  <a:t>[VALUE]</a:t>
                </a:fld>
                <a:endParaRPr lang="en-US"/>
              </a:p>
            </c:rich>
          </c:tx>
          <c:spPr>
            <a:pattFill prst="pct75">
              <a:fgClr>
                <a:srgbClr val="000000">
                  <a:lumMod val="75000"/>
                  <a:lumOff val="25000"/>
                </a:srgbClr>
              </a:fgClr>
              <a:bgClr>
                <a:srgbClr val="000000">
                  <a:lumMod val="65000"/>
                  <a:lumOff val="35000"/>
                </a:srgbClr>
              </a:bgClr>
            </a:patt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8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dlblFieldTable/>
              <c15:showDataLabelsRange val="0"/>
            </c:ext>
          </c:extLst>
        </c:dLbl>
      </c:pivotFmt>
      <c:pivotFmt>
        <c:idx val="9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layout>
            <c:manualLayout>
              <c:x val="1.6835016835016817E-2"/>
              <c:y val="9.4514441360114956E-2"/>
            </c:manualLayout>
          </c:layout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fld id="{78B758AC-2107-490F-A983-32A4B1851EC9}" type="VALUE">
                  <a:rPr lang="en-US" sz="800"/>
                  <a:pPr>
                    <a:defRPr sz="800" b="1" i="0" u="none" strike="noStrike" kern="1200" baseline="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pPr>
                  <a:t>[VALUE]</a:t>
                </a:fld>
                <a:endParaRPr lang="en-US"/>
              </a:p>
            </c:rich>
          </c:tx>
          <c:spPr>
            <a:pattFill prst="pct75">
              <a:fgClr>
                <a:srgbClr val="000000">
                  <a:lumMod val="75000"/>
                  <a:lumOff val="25000"/>
                </a:srgbClr>
              </a:fgClr>
              <a:bgClr>
                <a:srgbClr val="000000">
                  <a:lumMod val="65000"/>
                  <a:lumOff val="35000"/>
                </a:srgbClr>
              </a:bgClr>
            </a:patt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8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dlblFieldTable/>
              <c15:showDataLabelsRange val="0"/>
            </c:ext>
          </c:extLst>
        </c:dLbl>
      </c:pivotFmt>
      <c:pivotFmt>
        <c:idx val="10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  <c:marker>
          <c:symbol val="none"/>
        </c:marker>
        <c:dLbl>
          <c:idx val="0"/>
          <c:spPr>
            <a:pattFill prst="pct75">
              <a:fgClr>
                <a:srgbClr val="000000">
                  <a:lumMod val="75000"/>
                  <a:lumOff val="25000"/>
                </a:srgbClr>
              </a:fgClr>
              <a:bgClr>
                <a:srgbClr val="000000">
                  <a:lumMod val="65000"/>
                  <a:lumOff val="35000"/>
                </a:srgbClr>
              </a:bgClr>
            </a:patt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8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layout>
            <c:manualLayout>
              <c:x val="6.6208674673241596E-2"/>
              <c:y val="-8.583449305777785E-2"/>
            </c:manualLayout>
          </c:layout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fld id="{605B7627-05E4-4401-B84D-598881AAB248}" type="VALUE">
                  <a:rPr lang="en-US" sz="800"/>
                  <a:pPr>
                    <a:defRPr sz="800" b="1" i="0" u="none" strike="noStrike" kern="1200" baseline="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pPr>
                  <a:t>[VALUE]</a:t>
                </a:fld>
                <a:endParaRPr lang="en-US"/>
              </a:p>
            </c:rich>
          </c:tx>
          <c:spPr>
            <a:pattFill prst="pct75">
              <a:fgClr>
                <a:srgbClr val="000000">
                  <a:lumMod val="75000"/>
                  <a:lumOff val="25000"/>
                </a:srgbClr>
              </a:fgClr>
              <a:bgClr>
                <a:srgbClr val="000000">
                  <a:lumMod val="65000"/>
                  <a:lumOff val="35000"/>
                </a:srgbClr>
              </a:bgClr>
            </a:patt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8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dlblFieldTable/>
              <c15:showDataLabelsRange val="0"/>
            </c:ext>
          </c:extLst>
        </c:dLbl>
      </c:pivotFmt>
      <c:pivotFmt>
        <c:idx val="12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layout>
            <c:manualLayout>
              <c:x val="1.6835016835016817E-2"/>
              <c:y val="9.4514441360114956E-2"/>
            </c:manualLayout>
          </c:layout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fld id="{78B758AC-2107-490F-A983-32A4B1851EC9}" type="VALUE">
                  <a:rPr lang="en-US" sz="800"/>
                  <a:pPr>
                    <a:defRPr sz="800" b="1" i="0" u="none" strike="noStrike" kern="1200" baseline="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pPr>
                  <a:t>[VALUE]</a:t>
                </a:fld>
                <a:endParaRPr lang="en-US"/>
              </a:p>
            </c:rich>
          </c:tx>
          <c:spPr>
            <a:pattFill prst="pct75">
              <a:fgClr>
                <a:srgbClr val="000000">
                  <a:lumMod val="75000"/>
                  <a:lumOff val="25000"/>
                </a:srgbClr>
              </a:fgClr>
              <a:bgClr>
                <a:srgbClr val="000000">
                  <a:lumMod val="65000"/>
                  <a:lumOff val="35000"/>
                </a:srgbClr>
              </a:bgClr>
            </a:patt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8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dlblFieldTable/>
              <c15:showDataLabelsRange val="0"/>
            </c:ext>
          </c:extLst>
        </c:dLbl>
      </c:pivotFmt>
    </c:pivotFmts>
    <c:plotArea>
      <c:layout>
        <c:manualLayout>
          <c:layoutTarget val="inner"/>
          <c:xMode val="edge"/>
          <c:yMode val="edge"/>
          <c:x val="0.10533683289588801"/>
          <c:y val="0.30803108144201086"/>
          <c:w val="0.45371762241840979"/>
          <c:h val="0.56605385255912533"/>
        </c:manualLayout>
      </c:layout>
      <c:pieChart>
        <c:varyColors val="1"/>
        <c:ser>
          <c:idx val="0"/>
          <c:order val="0"/>
          <c:tx>
            <c:strRef>
              <c:f>Sheet1!$R$5</c:f>
              <c:strCache>
                <c:ptCount val="1"/>
                <c:pt idx="0">
                  <c:v>Total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A39C-4413-9E34-E614A09CE6EE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A39C-4413-9E34-E614A09CE6EE}"/>
              </c:ext>
            </c:extLst>
          </c:dPt>
          <c:dLbls>
            <c:dLbl>
              <c:idx val="0"/>
              <c:layout>
                <c:manualLayout>
                  <c:x val="7.018050266041112E-2"/>
                  <c:y val="-8.5834404423246122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200" b="1" i="0" u="none" strike="noStrike" kern="1200" baseline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605B7627-05E4-4401-B84D-598881AAB248}" type="VALUE">
                      <a:rPr lang="en-US" sz="1200"/>
                      <a:pPr>
                        <a:defRPr sz="1200"/>
                      </a:pPr>
                      <a:t>[VALUE]</a:t>
                    </a:fld>
                    <a:endParaRPr lang="en-US"/>
                  </a:p>
                </c:rich>
              </c:tx>
              <c:spPr>
                <a:pattFill prst="pct75">
                  <a:fgClr>
                    <a:srgbClr val="000000">
                      <a:lumMod val="75000"/>
                      <a:lumOff val="25000"/>
                    </a:srgbClr>
                  </a:fgClr>
                  <a:bgClr>
                    <a:srgbClr val="000000">
                      <a:lumMod val="65000"/>
                      <a:lumOff val="35000"/>
                    </a:srgbClr>
                  </a:bgClr>
                </a:patt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1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A39C-4413-9E34-E614A09CE6EE}"/>
                </c:ext>
              </c:extLst>
            </c:dLbl>
            <c:dLbl>
              <c:idx val="1"/>
              <c:layout>
                <c:manualLayout>
                  <c:x val="-5.4655547584364153E-2"/>
                  <c:y val="2.3599004241719075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200" b="1" i="0" u="none" strike="noStrike" kern="1200" baseline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78B758AC-2107-490F-A983-32A4B1851EC9}" type="VALUE">
                      <a:rPr lang="en-US" sz="1200"/>
                      <a:pPr>
                        <a:defRPr sz="1200"/>
                      </a:pPr>
                      <a:t>[VALUE]</a:t>
                    </a:fld>
                    <a:endParaRPr lang="en-US"/>
                  </a:p>
                </c:rich>
              </c:tx>
              <c:spPr>
                <a:pattFill prst="pct75">
                  <a:fgClr>
                    <a:srgbClr val="000000">
                      <a:lumMod val="75000"/>
                      <a:lumOff val="25000"/>
                    </a:srgbClr>
                  </a:fgClr>
                  <a:bgClr>
                    <a:srgbClr val="000000">
                      <a:lumMod val="65000"/>
                      <a:lumOff val="35000"/>
                    </a:srgbClr>
                  </a:bgClr>
                </a:patt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1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A39C-4413-9E34-E614A09CE6EE}"/>
                </c:ext>
              </c:extLst>
            </c:dLbl>
            <c:spPr>
              <a:pattFill prst="pct75">
                <a:fgClr>
                  <a:srgbClr val="000000">
                    <a:lumMod val="75000"/>
                    <a:lumOff val="25000"/>
                  </a:srgbClr>
                </a:fgClr>
                <a:bgClr>
                  <a:srgbClr val="000000">
                    <a:lumMod val="65000"/>
                    <a:lumOff val="35000"/>
                  </a:srgb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Sheet1!$Q$6:$Q$8</c:f>
              <c:strCache>
                <c:ptCount val="2"/>
                <c:pt idx="0">
                  <c:v>No</c:v>
                </c:pt>
                <c:pt idx="1">
                  <c:v>Yes</c:v>
                </c:pt>
              </c:strCache>
            </c:strRef>
          </c:cat>
          <c:val>
            <c:numRef>
              <c:f>Sheet1!$R$6:$R$8</c:f>
              <c:numCache>
                <c:formatCode>General</c:formatCode>
                <c:ptCount val="2"/>
                <c:pt idx="0">
                  <c:v>8393</c:v>
                </c:pt>
                <c:pt idx="1">
                  <c:v>1158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39C-4413-9E34-E614A09CE6EE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71678270066605665"/>
          <c:y val="0.3993104414514842"/>
          <c:w val="0.22163663176123602"/>
          <c:h val="0.3223728978322154"/>
        </c:manualLayout>
      </c:layout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[Zomato_Restaurant_Analysis_excel.xlsx]Sheet1!PivotTable2</c:name>
    <c:fmtId val="10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800"/>
              <a:t>Online Delivery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</c:pivotFmt>
      <c:pivotFmt>
        <c:idx val="3"/>
      </c:pivotFmt>
      <c:pivotFmt>
        <c:idx val="4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  <c:marker>
          <c:symbol val="none"/>
        </c:marker>
        <c:dLbl>
          <c:idx val="0"/>
          <c:spPr>
            <a:pattFill prst="pct75">
              <a:fgClr>
                <a:srgbClr val="000000">
                  <a:lumMod val="75000"/>
                  <a:lumOff val="25000"/>
                </a:srgbClr>
              </a:fgClr>
              <a:bgClr>
                <a:srgbClr val="000000">
                  <a:lumMod val="65000"/>
                  <a:lumOff val="35000"/>
                </a:srgbClr>
              </a:bgClr>
            </a:patt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8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pattFill prst="pct75">
                  <a:fgClr>
                    <a:schemeClr val="dk1">
                      <a:lumMod val="75000"/>
                      <a:lumOff val="25000"/>
                    </a:schemeClr>
                  </a:fgClr>
                  <a:bgClr>
                    <a:schemeClr val="dk1">
                      <a:lumMod val="65000"/>
                      <a:lumOff val="35000"/>
                    </a:schemeClr>
                  </a:bgClr>
                </a:pattFill>
                <a:ln>
                  <a:noFill/>
                </a:ln>
              </c15:spPr>
            </c:ext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layout>
            <c:manualLayout>
              <c:x val="-0.1545845157680163"/>
              <c:y val="-3.7228273286308055E-3"/>
            </c:manualLayout>
          </c:layout>
          <c:tx>
            <c:rich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fld id="{F7A704C8-F4C3-4536-A427-03596F58426F}" type="VALUE">
                  <a:rPr lang="en-US" sz="800"/>
                  <a:pPr>
                    <a:defRPr sz="800" b="1" i="0" u="none" strike="noStrike" kern="1200" baseline="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pPr>
                  <a:t>[VALUE]</a:t>
                </a:fld>
                <a:endParaRPr lang="en-US"/>
              </a:p>
            </c:rich>
          </c:tx>
          <c:spPr>
            <a:pattFill prst="pct75">
              <a:fgClr>
                <a:srgbClr val="000000">
                  <a:lumMod val="75000"/>
                  <a:lumOff val="25000"/>
                </a:srgbClr>
              </a:fgClr>
              <a:bgClr>
                <a:srgbClr val="000000">
                  <a:lumMod val="65000"/>
                  <a:lumOff val="35000"/>
                </a:srgbClr>
              </a:bgClr>
            </a:patt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8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pattFill prst="pct75">
                  <a:fgClr>
                    <a:schemeClr val="dk1">
                      <a:lumMod val="75000"/>
                      <a:lumOff val="25000"/>
                    </a:schemeClr>
                  </a:fgClr>
                  <a:bgClr>
                    <a:schemeClr val="dk1">
                      <a:lumMod val="65000"/>
                      <a:lumOff val="35000"/>
                    </a:schemeClr>
                  </a:bgClr>
                </a:pattFill>
                <a:ln>
                  <a:noFill/>
                </a:ln>
              </c15:spPr>
              <c15:dlblFieldTable/>
              <c15:showDataLabelsRange val="0"/>
            </c:ext>
          </c:extLst>
        </c:dLbl>
      </c:pivotFmt>
      <c:pivotFmt>
        <c:idx val="6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layout>
            <c:manualLayout>
              <c:x val="0.10381709900475637"/>
              <c:y val="-1.6638088114929915E-2"/>
            </c:manualLayout>
          </c:layout>
          <c:tx>
            <c:rich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fld id="{6EE6359D-04B9-4C1B-98C4-E2CE9D21CBB1}" type="VALUE">
                  <a:rPr lang="en-US" sz="800"/>
                  <a:pPr>
                    <a:defRPr sz="800" b="1" i="0" u="none" strike="noStrike" kern="1200" baseline="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pPr>
                  <a:t>[VALUE]</a:t>
                </a:fld>
                <a:endParaRPr lang="en-US"/>
              </a:p>
            </c:rich>
          </c:tx>
          <c:spPr>
            <a:pattFill prst="pct75">
              <a:fgClr>
                <a:srgbClr val="000000">
                  <a:lumMod val="75000"/>
                  <a:lumOff val="25000"/>
                </a:srgbClr>
              </a:fgClr>
              <a:bgClr>
                <a:srgbClr val="000000">
                  <a:lumMod val="65000"/>
                  <a:lumOff val="35000"/>
                </a:srgbClr>
              </a:bgClr>
            </a:patt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8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pattFill prst="pct75">
                  <a:fgClr>
                    <a:schemeClr val="dk1">
                      <a:lumMod val="75000"/>
                      <a:lumOff val="25000"/>
                    </a:schemeClr>
                  </a:fgClr>
                  <a:bgClr>
                    <a:schemeClr val="dk1">
                      <a:lumMod val="65000"/>
                      <a:lumOff val="35000"/>
                    </a:schemeClr>
                  </a:bgClr>
                </a:pattFill>
                <a:ln>
                  <a:noFill/>
                </a:ln>
              </c15:spPr>
              <c15:dlblFieldTable/>
              <c15:showDataLabelsRange val="0"/>
            </c:ext>
          </c:extLst>
        </c:dLbl>
      </c:pivotFmt>
      <c:pivotFmt>
        <c:idx val="7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  <c:marker>
          <c:symbol val="none"/>
        </c:marker>
        <c:dLbl>
          <c:idx val="0"/>
          <c:spPr>
            <a:pattFill prst="pct75">
              <a:fgClr>
                <a:srgbClr val="000000">
                  <a:lumMod val="75000"/>
                  <a:lumOff val="25000"/>
                </a:srgbClr>
              </a:fgClr>
              <a:bgClr>
                <a:srgbClr val="000000">
                  <a:lumMod val="65000"/>
                  <a:lumOff val="35000"/>
                </a:srgbClr>
              </a:bgClr>
            </a:patt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8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pattFill prst="pct75">
                  <a:fgClr>
                    <a:schemeClr val="dk1">
                      <a:lumMod val="75000"/>
                      <a:lumOff val="25000"/>
                    </a:schemeClr>
                  </a:fgClr>
                  <a:bgClr>
                    <a:schemeClr val="dk1">
                      <a:lumMod val="65000"/>
                      <a:lumOff val="35000"/>
                    </a:schemeClr>
                  </a:bgClr>
                </a:pattFill>
                <a:ln>
                  <a:noFill/>
                </a:ln>
              </c15:spPr>
            </c:ext>
          </c:extLst>
        </c:dLbl>
      </c:pivotFmt>
      <c:pivotFmt>
        <c:idx val="8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layout>
            <c:manualLayout>
              <c:x val="-0.1545845157680163"/>
              <c:y val="-3.7228273286308055E-3"/>
            </c:manualLayout>
          </c:layout>
          <c:tx>
            <c:rich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fld id="{F7A704C8-F4C3-4536-A427-03596F58426F}" type="VALUE">
                  <a:rPr lang="en-US" sz="800"/>
                  <a:pPr>
                    <a:defRPr sz="800" b="1" i="0" u="none" strike="noStrike" kern="1200" baseline="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pPr>
                  <a:t>[VALUE]</a:t>
                </a:fld>
                <a:endParaRPr lang="en-US"/>
              </a:p>
            </c:rich>
          </c:tx>
          <c:spPr>
            <a:pattFill prst="pct75">
              <a:fgClr>
                <a:srgbClr val="000000">
                  <a:lumMod val="75000"/>
                  <a:lumOff val="25000"/>
                </a:srgbClr>
              </a:fgClr>
              <a:bgClr>
                <a:srgbClr val="000000">
                  <a:lumMod val="65000"/>
                  <a:lumOff val="35000"/>
                </a:srgbClr>
              </a:bgClr>
            </a:patt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8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pattFill prst="pct75">
                  <a:fgClr>
                    <a:schemeClr val="dk1">
                      <a:lumMod val="75000"/>
                      <a:lumOff val="25000"/>
                    </a:schemeClr>
                  </a:fgClr>
                  <a:bgClr>
                    <a:schemeClr val="dk1">
                      <a:lumMod val="65000"/>
                      <a:lumOff val="35000"/>
                    </a:schemeClr>
                  </a:bgClr>
                </a:pattFill>
                <a:ln>
                  <a:noFill/>
                </a:ln>
              </c15:spPr>
              <c15:dlblFieldTable/>
              <c15:showDataLabelsRange val="0"/>
            </c:ext>
          </c:extLst>
        </c:dLbl>
      </c:pivotFmt>
      <c:pivotFmt>
        <c:idx val="9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layout>
            <c:manualLayout>
              <c:x val="0.10381709900475637"/>
              <c:y val="-1.6638088114929915E-2"/>
            </c:manualLayout>
          </c:layout>
          <c:tx>
            <c:rich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fld id="{6EE6359D-04B9-4C1B-98C4-E2CE9D21CBB1}" type="VALUE">
                  <a:rPr lang="en-US" sz="800"/>
                  <a:pPr>
                    <a:defRPr sz="800" b="1" i="0" u="none" strike="noStrike" kern="1200" baseline="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pPr>
                  <a:t>[VALUE]</a:t>
                </a:fld>
                <a:endParaRPr lang="en-US"/>
              </a:p>
            </c:rich>
          </c:tx>
          <c:spPr>
            <a:pattFill prst="pct75">
              <a:fgClr>
                <a:srgbClr val="000000">
                  <a:lumMod val="75000"/>
                  <a:lumOff val="25000"/>
                </a:srgbClr>
              </a:fgClr>
              <a:bgClr>
                <a:srgbClr val="000000">
                  <a:lumMod val="65000"/>
                  <a:lumOff val="35000"/>
                </a:srgbClr>
              </a:bgClr>
            </a:patt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8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pattFill prst="pct75">
                  <a:fgClr>
                    <a:schemeClr val="dk1">
                      <a:lumMod val="75000"/>
                      <a:lumOff val="25000"/>
                    </a:schemeClr>
                  </a:fgClr>
                  <a:bgClr>
                    <a:schemeClr val="dk1">
                      <a:lumMod val="65000"/>
                      <a:lumOff val="35000"/>
                    </a:schemeClr>
                  </a:bgClr>
                </a:pattFill>
                <a:ln>
                  <a:noFill/>
                </a:ln>
              </c15:spPr>
              <c15:dlblFieldTable/>
              <c15:showDataLabelsRange val="0"/>
            </c:ext>
          </c:extLst>
        </c:dLbl>
      </c:pivotFmt>
      <c:pivotFmt>
        <c:idx val="10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  <c:marker>
          <c:symbol val="none"/>
        </c:marker>
        <c:dLbl>
          <c:idx val="0"/>
          <c:spPr>
            <a:pattFill prst="pct75">
              <a:fgClr>
                <a:srgbClr val="000000">
                  <a:lumMod val="75000"/>
                  <a:lumOff val="25000"/>
                </a:srgbClr>
              </a:fgClr>
              <a:bgClr>
                <a:srgbClr val="000000">
                  <a:lumMod val="65000"/>
                  <a:lumOff val="35000"/>
                </a:srgbClr>
              </a:bgClr>
            </a:patt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8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pattFill prst="pct75">
                  <a:fgClr>
                    <a:schemeClr val="dk1">
                      <a:lumMod val="75000"/>
                      <a:lumOff val="25000"/>
                    </a:schemeClr>
                  </a:fgClr>
                  <a:bgClr>
                    <a:schemeClr val="dk1">
                      <a:lumMod val="65000"/>
                      <a:lumOff val="35000"/>
                    </a:schemeClr>
                  </a:bgClr>
                </a:pattFill>
                <a:ln>
                  <a:noFill/>
                </a:ln>
              </c15:spPr>
            </c:ext>
          </c:extLst>
        </c:dLbl>
      </c:pivotFmt>
      <c:pivotFmt>
        <c:idx val="11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layout>
            <c:manualLayout>
              <c:x val="-0.1545845157680163"/>
              <c:y val="-3.7228273286308055E-3"/>
            </c:manualLayout>
          </c:layout>
          <c:tx>
            <c:rich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fld id="{F7A704C8-F4C3-4536-A427-03596F58426F}" type="VALUE">
                  <a:rPr lang="en-US" sz="800"/>
                  <a:pPr>
                    <a:defRPr sz="800" b="1" i="0" u="none" strike="noStrike" kern="1200" baseline="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pPr>
                  <a:t>[VALUE]</a:t>
                </a:fld>
                <a:endParaRPr lang="en-US"/>
              </a:p>
            </c:rich>
          </c:tx>
          <c:spPr>
            <a:pattFill prst="pct75">
              <a:fgClr>
                <a:srgbClr val="000000">
                  <a:lumMod val="75000"/>
                  <a:lumOff val="25000"/>
                </a:srgbClr>
              </a:fgClr>
              <a:bgClr>
                <a:srgbClr val="000000">
                  <a:lumMod val="65000"/>
                  <a:lumOff val="35000"/>
                </a:srgbClr>
              </a:bgClr>
            </a:patt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8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pattFill prst="pct75">
                  <a:fgClr>
                    <a:schemeClr val="dk1">
                      <a:lumMod val="75000"/>
                      <a:lumOff val="25000"/>
                    </a:schemeClr>
                  </a:fgClr>
                  <a:bgClr>
                    <a:schemeClr val="dk1">
                      <a:lumMod val="65000"/>
                      <a:lumOff val="35000"/>
                    </a:schemeClr>
                  </a:bgClr>
                </a:pattFill>
                <a:ln>
                  <a:noFill/>
                </a:ln>
              </c15:spPr>
              <c15:dlblFieldTable/>
              <c15:showDataLabelsRange val="0"/>
            </c:ext>
          </c:extLst>
        </c:dLbl>
      </c:pivotFmt>
      <c:pivotFmt>
        <c:idx val="12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layout>
            <c:manualLayout>
              <c:x val="0.10381709900475637"/>
              <c:y val="-1.6638088114929915E-2"/>
            </c:manualLayout>
          </c:layout>
          <c:tx>
            <c:rich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fld id="{6EE6359D-04B9-4C1B-98C4-E2CE9D21CBB1}" type="VALUE">
                  <a:rPr lang="en-US" sz="800"/>
                  <a:pPr>
                    <a:defRPr sz="800" b="1" i="0" u="none" strike="noStrike" kern="1200" baseline="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pPr>
                  <a:t>[VALUE]</a:t>
                </a:fld>
                <a:endParaRPr lang="en-US"/>
              </a:p>
            </c:rich>
          </c:tx>
          <c:spPr>
            <a:pattFill prst="pct75">
              <a:fgClr>
                <a:srgbClr val="000000">
                  <a:lumMod val="75000"/>
                  <a:lumOff val="25000"/>
                </a:srgbClr>
              </a:fgClr>
              <a:bgClr>
                <a:srgbClr val="000000">
                  <a:lumMod val="65000"/>
                  <a:lumOff val="35000"/>
                </a:srgbClr>
              </a:bgClr>
            </a:patt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8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pattFill prst="pct75">
                  <a:fgClr>
                    <a:schemeClr val="dk1">
                      <a:lumMod val="75000"/>
                      <a:lumOff val="25000"/>
                    </a:schemeClr>
                  </a:fgClr>
                  <a:bgClr>
                    <a:schemeClr val="dk1">
                      <a:lumMod val="65000"/>
                      <a:lumOff val="35000"/>
                    </a:schemeClr>
                  </a:bgClr>
                </a:pattFill>
                <a:ln>
                  <a:noFill/>
                </a:ln>
              </c15:spPr>
              <c15:dlblFieldTable/>
              <c15:showDataLabelsRange val="0"/>
            </c:ext>
          </c:extLst>
        </c:dLbl>
      </c:pivotFmt>
    </c:pivotFmts>
    <c:plotArea>
      <c:layout>
        <c:manualLayout>
          <c:layoutTarget val="inner"/>
          <c:xMode val="edge"/>
          <c:yMode val="edge"/>
          <c:x val="0.14085537384749983"/>
          <c:y val="0.31667962800946176"/>
          <c:w val="0.46095430378894947"/>
          <c:h val="0.55485240270892067"/>
        </c:manualLayout>
      </c:layout>
      <c:pieChart>
        <c:varyColors val="1"/>
        <c:ser>
          <c:idx val="0"/>
          <c:order val="0"/>
          <c:tx>
            <c:strRef>
              <c:f>Sheet1!$R$13</c:f>
              <c:strCache>
                <c:ptCount val="1"/>
                <c:pt idx="0">
                  <c:v>Total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7386-49E8-BCE4-755BC647E8DC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7386-49E8-BCE4-755BC647E8DC}"/>
              </c:ext>
            </c:extLst>
          </c:dPt>
          <c:dLbls>
            <c:dLbl>
              <c:idx val="0"/>
              <c:layout>
                <c:manualLayout>
                  <c:x val="-8.9450764239083699E-3"/>
                  <c:y val="2.279824528349585E-2"/>
                </c:manualLayout>
              </c:layout>
              <c:spPr>
                <a:pattFill prst="pct75">
                  <a:fgClr>
                    <a:prstClr val="black">
                      <a:lumMod val="75000"/>
                      <a:lumOff val="25000"/>
                    </a:prstClr>
                  </a:fgClr>
                  <a:bgClr>
                    <a:prstClr val="black">
                      <a:lumMod val="65000"/>
                      <a:lumOff val="35000"/>
                    </a:prstClr>
                  </a:bgClr>
                </a:patt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7386-49E8-BCE4-755BC647E8DC}"/>
                </c:ext>
              </c:extLst>
            </c:dLbl>
            <c:dLbl>
              <c:idx val="1"/>
              <c:layout>
                <c:manualLayout>
                  <c:x val="1.2956647511825183E-2"/>
                  <c:y val="-5.5784320786674689E-2"/>
                </c:manualLayout>
              </c:layout>
              <c:spPr>
                <a:pattFill prst="pct75">
                  <a:fgClr>
                    <a:prstClr val="black">
                      <a:lumMod val="75000"/>
                      <a:lumOff val="25000"/>
                    </a:prstClr>
                  </a:fgClr>
                  <a:bgClr>
                    <a:prstClr val="black">
                      <a:lumMod val="65000"/>
                      <a:lumOff val="35000"/>
                    </a:prstClr>
                  </a:bgClr>
                </a:patt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7386-49E8-BCE4-755BC647E8DC}"/>
                </c:ext>
              </c:extLst>
            </c:dLbl>
            <c:spPr>
              <a:pattFill prst="pct75">
                <a:fgClr>
                  <a:prstClr val="black">
                    <a:lumMod val="75000"/>
                    <a:lumOff val="25000"/>
                  </a:prstClr>
                </a:fgClr>
                <a:bgClr>
                  <a:prstClr val="black">
                    <a:lumMod val="65000"/>
                    <a:lumOff val="35000"/>
                  </a:prst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Sheet1!$Q$14:$Q$16</c:f>
              <c:strCache>
                <c:ptCount val="2"/>
                <c:pt idx="0">
                  <c:v>No</c:v>
                </c:pt>
                <c:pt idx="1">
                  <c:v>Yes</c:v>
                </c:pt>
              </c:strCache>
            </c:strRef>
          </c:cat>
          <c:val>
            <c:numRef>
              <c:f>Sheet1!$R$14:$R$16</c:f>
              <c:numCache>
                <c:formatCode>General</c:formatCode>
                <c:ptCount val="2"/>
                <c:pt idx="0">
                  <c:v>7100</c:v>
                </c:pt>
                <c:pt idx="1">
                  <c:v>2451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7386-49E8-BCE4-755BC647E8DC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68372401391657867"/>
          <c:y val="0.42468642098028114"/>
          <c:w val="0.27514570294097851"/>
          <c:h val="0.26560141189247893"/>
        </c:manualLayout>
      </c:layout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[zomato1111.xlsx]Price range!PivotTable7</c:name>
    <c:fmtId val="10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Restaurants based on Price Range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 w="9525" cap="flat" cmpd="sng" algn="ctr">
            <a:noFill/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 w="9525" cap="flat" cmpd="sng" algn="ctr">
            <a:noFill/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 w="9525" cap="flat" cmpd="sng" algn="ctr">
            <a:noFill/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7.8025371828521428E-2"/>
          <c:y val="0.27717373869932921"/>
          <c:w val="0.76112270341207344"/>
          <c:h val="0.5377438757655292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'Price range'!$B$3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1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'Price range'!$A$4:$A$8</c:f>
              <c:strCach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</c:strCache>
            </c:strRef>
          </c:cat>
          <c:val>
            <c:numRef>
              <c:f>'Price range'!$B$4:$B$8</c:f>
              <c:numCache>
                <c:formatCode>General</c:formatCode>
                <c:ptCount val="4"/>
                <c:pt idx="0">
                  <c:v>4444</c:v>
                </c:pt>
                <c:pt idx="1">
                  <c:v>3113</c:v>
                </c:pt>
                <c:pt idx="2">
                  <c:v>1408</c:v>
                </c:pt>
                <c:pt idx="3">
                  <c:v>586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BE1-44DE-961F-56E58C7027EC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65"/>
        <c:axId val="1258039663"/>
        <c:axId val="1258042159"/>
      </c:barChart>
      <c:catAx>
        <c:axId val="125803966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58042159"/>
        <c:crosses val="autoZero"/>
        <c:auto val="1"/>
        <c:lblAlgn val="ctr"/>
        <c:lblOffset val="100"/>
        <c:noMultiLvlLbl val="0"/>
      </c:catAx>
      <c:valAx>
        <c:axId val="1258042159"/>
        <c:scaling>
          <c:orientation val="minMax"/>
        </c:scaling>
        <c:delete val="1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25803966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28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gradFill>
        <a:gsLst>
          <a:gs pos="100000">
            <a:schemeClr val="dk1">
              <a:lumMod val="95000"/>
              <a:lumOff val="5000"/>
            </a:schemeClr>
          </a:gs>
          <a:gs pos="0">
            <a:schemeClr val="dk1">
              <a:lumMod val="75000"/>
              <a:lumOff val="25000"/>
            </a:schemeClr>
          </a:gs>
        </a:gsLst>
        <a:path path="circle">
          <a:fillToRect l="50000" t="50000" r="50000" b="50000"/>
        </a:path>
      </a:gradFill>
      <a:ln w="9525">
        <a:solidFill>
          <a:schemeClr val="dk1">
            <a:lumMod val="75000"/>
            <a:lumOff val="2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/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/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gradFill>
        <a:gsLst>
          <a:gs pos="100000">
            <a:schemeClr val="lt1">
              <a:lumMod val="85000"/>
            </a:schemeClr>
          </a:gs>
          <a:gs pos="0">
            <a:schemeClr val="lt1"/>
          </a:gs>
        </a:gsLst>
        <a:path path="circle">
          <a:fillToRect l="50000" t="50000" r="50000" b="50000"/>
        </a:path>
      </a:gradFill>
      <a:ln w="9525" cap="flat" cmpd="sng" algn="ctr">
        <a:solidFill>
          <a:schemeClr val="lt1"/>
        </a:solidFill>
        <a:round/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04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>
      <a:effectLst/>
    </cs:defRPr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68000">
            <a:schemeClr val="lt1">
              <a:lumMod val="85000"/>
            </a:schemeClr>
          </a:gs>
          <a:gs pos="100000">
            <a:schemeClr val="lt1"/>
          </a:gs>
        </a:gsLst>
        <a:lin ang="5400000" scaled="1"/>
        <a:tileRect/>
      </a:gra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lt1"/>
    </cs:fontRef>
    <cs:spPr/>
    <cs:defRPr sz="133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100000">
            <a:schemeClr val="phClr">
              <a:lumMod val="84000"/>
            </a:schemeClr>
          </a:gs>
        </a:gsLst>
        <a:lin ang="5400000" scaled="1"/>
      </a:gradFill>
      <a:effectLst>
        <a:outerShdw blurRad="76200" dir="18900000" sy="23000" kx="-1200000" algn="bl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100000">
            <a:schemeClr val="phClr">
              <a:lumMod val="84000"/>
            </a:schemeClr>
          </a:gs>
        </a:gsLst>
        <a:lin ang="5400000" scaled="1"/>
      </a:gradFill>
      <a:effectLst>
        <a:outerShdw blurRad="76200" dir="18900000" sy="23000" kx="-1200000" algn="bl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gradFill>
          <a:gsLst>
            <a:gs pos="0">
              <a:schemeClr val="phClr"/>
            </a:gs>
            <a:gs pos="100000">
              <a:schemeClr val="phClr">
                <a:lumMod val="84000"/>
              </a:schemeClr>
            </a:gs>
          </a:gsLst>
          <a:lin ang="5400000" scaled="1"/>
        </a:gra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100000">
            <a:schemeClr val="phClr">
              <a:lumMod val="84000"/>
            </a:schemeClr>
          </a:gs>
        </a:gsLst>
        <a:lin ang="5400000" scaled="1"/>
      </a:gradFill>
      <a:effectLst>
        <a:outerShdw blurRad="76200" dir="18900000" sy="23000" kx="-1200000" algn="bl" rotWithShape="0">
          <a:prstClr val="black">
            <a:alpha val="20000"/>
          </a:prstClr>
        </a:outerShdw>
      </a:effectLst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>
        <a:solidFill>
          <a:schemeClr val="dk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35000"/>
          <a:lumOff val="65000"/>
        </a:schemeClr>
      </a:solidFill>
      <a:ln w="9525">
        <a:solidFill>
          <a:schemeClr val="dk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dk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65000"/>
        <a:lumOff val="35000"/>
      </a:schemeClr>
    </cs:fontRef>
    <cs:defRPr kern="1200">
      <a:effectLst/>
    </cs:defRPr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ln w="9525">
        <a:solidFill>
          <a:schemeClr val="dk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6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205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1197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0CF03-4A24-1A0A-FC0D-DDA34E959D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024293-2206-B531-DA91-E7F18D05D4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E78601-78CB-5561-1A81-0861105523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3F103-BC34-4FE4-A40E-EDDEECFDA5D0}" type="datetimeFigureOut">
              <a:rPr lang="en-US" smtClean="0"/>
              <a:pPr/>
              <a:t>9/30/2024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8A73DD-4C7F-FBF8-943D-2D121DB45C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729C12-11E2-4C65-ED9F-ECDC8D3BD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54481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A24AD4-BAE5-DC58-0F10-B7A657F611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7351731-CD0B-CFFF-B499-4BCDFECDA0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4B21F5-F10B-7018-D100-CDFDC571B5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6D93-FCAC-47E0-A2EE-787E62CA814C}" type="datetimeFigureOut">
              <a:rPr lang="en-US" smtClean="0"/>
              <a:t>9/30/2024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71DBFB-1769-B10A-2B3B-46AB186F0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A4F918-78AC-DA40-451E-920F4512A8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27442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0ECA20-0BD9-4127-8E1D-0817D6FF561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38D92E-B51B-6073-7166-B3C8328E1B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A9A474-7499-6DAB-53BF-77A049FF0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879A6-0FD0-4734-A311-86BFCA472E6E}" type="datetimeFigureOut">
              <a:rPr lang="en-US" smtClean="0"/>
              <a:t>9/30/2024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6B376B-24F8-CBE3-5BBF-3B701B688E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2C2D3B-ED39-2FA2-9290-C7ED4E5817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41375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9/30/2024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9921126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B0E4D-C1D9-62D7-BE4A-106D695BE4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23CC43-846C-2EA5-7056-ABEF37AC4C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ED96CF-13E8-6A65-72CB-BB34EB2720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smtClean="0"/>
              <a:t>9/30/2024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DEC992-899A-BD9A-CB59-A03419EE04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B22235-9D36-29A8-A319-469F0C6E7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05688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07C18-97D1-6FAE-A36E-92110B273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23C0F6-C72E-71E7-F1A2-5DAC5BA5C2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3F5D8A-5981-A01B-455E-1D5FE5000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6425-0181-43F2-84FC-787E803FD2F8}" type="datetimeFigureOut">
              <a:rPr lang="en-US" smtClean="0"/>
              <a:t>9/30/2024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7EEF5E-F22C-B087-8140-417C94AE80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D379D3-BD26-A77D-28BB-3A5D35EEE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67067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BAEFAE-E296-2BE5-A1E1-8A82BCD26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26C321-4CD7-7918-5FE3-8FEC98ED0F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3B2813-60D3-3742-80A6-B1B016163D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3624E8-FB9B-FED3-F1C2-6B06AAEDAE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smtClean="0"/>
              <a:t>9/30/2024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48EA95-6EDD-CB2E-F297-AD5C7B06F0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551BE-D315-E92A-19DB-A22A8F5E2E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07806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89B3E3-17BB-14D8-F781-72E06FA16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22AC03-A0BE-CA04-B99F-A2F3715424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511E98-26C1-812C-1C4A-1A68F1EFB0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27620F-509D-BC48-E6E2-14E468A4AE7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866297-3C4E-805C-94C5-722A9B6BBB1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1953ED8-56C2-A5F8-289A-E475FCED7A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smtClean="0"/>
              <a:t>9/30/2024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8A303A2-D3BD-E839-9ED5-C27FAC81EC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4CFA62B-44A5-751F-444D-A27B591D3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11160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FFE664-8CC3-5681-A859-7A35904EC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031177-1D35-8E36-432C-0506E1CE37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smtClean="0"/>
              <a:t>9/30/2024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01051E-7733-8681-CA29-AF6D2BF546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92AA52-1400-ED71-7AA5-CC19FBC67D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50433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66D6EA8-EA0C-5B1B-B1B0-2A5B78BDB6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smtClean="0"/>
              <a:t>9/30/2024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79ABE9E-F3D2-547E-CE1A-134FF228BA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AD7E04-62F3-B857-8F8D-D57388143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50431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7D3128-9A5F-AC8B-3CE5-B135AD653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53B45D-09EC-A7B0-DAA5-1BA6FC39FC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2D0E7D-E89A-CE04-587E-0E6EDC07C7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04C0E6-1010-C74D-689F-1172B4FE84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86A4C-8E40-4F87-A4F0-01A0687C5742}" type="datetimeFigureOut">
              <a:rPr lang="en-US" smtClean="0"/>
              <a:t>9/30/2024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974162-A7CF-37CB-CBD7-C244DEC57C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7E8AE0-5925-E831-A122-773E91BDF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12206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A0251A-81AE-BEA0-CDFF-5597FA0CF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1C5A7A8-FB4E-92E0-51F4-A7E91929D9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D780D7-D712-83EF-E565-C640D9C7A8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E03ADF-9B14-DDDF-2E1E-E068BDF731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FigureOut">
              <a:rPr lang="en-US" smtClean="0"/>
              <a:t>9/30/2024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F01387-C500-03F7-D11C-29956B5F8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F26015-97C2-FD53-D041-53D2FFCC49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67784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02C69E8-B1FD-44E5-13E8-FEAD01512E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101E38-0FD9-B20D-3671-CF519041E2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C43F2F-D9B5-7DC4-5FA8-70AA86FF4C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E451C3-0FF4-47C4-B829-773ADF60F88C}" type="datetimeFigureOut">
              <a:rPr lang="en-US" smtClean="0"/>
              <a:t>9/30/2024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8C8C1-E20B-0E32-6DDC-AB5ED24CCB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D91E4E-C919-2EAB-8C9F-6175139A7F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85095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43" r:id="rId1"/>
    <p:sldLayoutId id="2147484744" r:id="rId2"/>
    <p:sldLayoutId id="2147484745" r:id="rId3"/>
    <p:sldLayoutId id="2147484746" r:id="rId4"/>
    <p:sldLayoutId id="2147484747" r:id="rId5"/>
    <p:sldLayoutId id="2147484748" r:id="rId6"/>
    <p:sldLayoutId id="2147484749" r:id="rId7"/>
    <p:sldLayoutId id="2147484750" r:id="rId8"/>
    <p:sldLayoutId id="2147484751" r:id="rId9"/>
    <p:sldLayoutId id="2147484752" r:id="rId10"/>
    <p:sldLayoutId id="2147484753" r:id="rId11"/>
    <p:sldLayoutId id="2147484754" r:id="rId1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commons.wikimedia.org/wiki/File:Clipboard_01.svg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hyperlink" Target="https://wallpapersafari.com/australia-flag-wallpapers/" TargetMode="External"/><Relationship Id="rId7" Type="http://schemas.openxmlformats.org/officeDocument/2006/relationships/hyperlink" Target="https://publicdomainpictures.net/view-image.php?image=47721&amp;jazyk=es" TargetMode="Externa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jpg"/><Relationship Id="rId5" Type="http://schemas.openxmlformats.org/officeDocument/2006/relationships/hyperlink" Target="https://openclipart.org/detail/121669" TargetMode="External"/><Relationship Id="rId10" Type="http://schemas.openxmlformats.org/officeDocument/2006/relationships/chart" Target="../charts/chart1.xml"/><Relationship Id="rId4" Type="http://schemas.openxmlformats.org/officeDocument/2006/relationships/image" Target="../media/image6.png"/><Relationship Id="rId9" Type="http://schemas.openxmlformats.org/officeDocument/2006/relationships/hyperlink" Target="https://www.familysearch.org/wiki/en/Sri_Lanka_Genealogy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4CE47-D245-4B10-ABD3-FD5BFBD4AD96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0" y="432880"/>
            <a:ext cx="12192000" cy="772357"/>
          </a:xfrm>
          <a:solidFill>
            <a:schemeClr val="accent6">
              <a:lumMod val="40000"/>
              <a:lumOff val="60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en-IN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    Zomato Restaurant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CE0EEB6-B17D-44C8-A907-7C8BFBC24379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7785718" y="5357631"/>
            <a:ext cx="4406282" cy="441615"/>
          </a:xfrm>
          <a:solidFill>
            <a:schemeClr val="accent6">
              <a:lumMod val="40000"/>
              <a:lumOff val="60000"/>
            </a:schemeClr>
          </a:solidFill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IN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      </a:t>
            </a:r>
            <a:r>
              <a:rPr lang="en-IN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By Ekta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E799B7-D6EE-B21B-8BAE-785E0A43E4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0" y="1367161"/>
            <a:ext cx="7200900" cy="3828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8392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70BD5F5-E0A4-4902-B3EA-7EB6AE598D7A}"/>
              </a:ext>
            </a:extLst>
          </p:cNvPr>
          <p:cNvSpPr txBox="1"/>
          <p:nvPr/>
        </p:nvSpPr>
        <p:spPr>
          <a:xfrm>
            <a:off x="0" y="206873"/>
            <a:ext cx="12192000" cy="646331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3600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Competitors</a:t>
            </a:r>
            <a:r>
              <a:rPr lang="en-IN" sz="3600" b="1" dirty="0">
                <a:solidFill>
                  <a:srgbClr val="C00000"/>
                </a:solidFill>
              </a:rPr>
              <a:t> </a:t>
            </a:r>
            <a:r>
              <a:rPr lang="en-IN" sz="3600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Analysis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1490553-5919-472A-ADAD-ECB7CECA372A}"/>
              </a:ext>
            </a:extLst>
          </p:cNvPr>
          <p:cNvSpPr/>
          <p:nvPr/>
        </p:nvSpPr>
        <p:spPr>
          <a:xfrm>
            <a:off x="5033638" y="983053"/>
            <a:ext cx="7085865" cy="258577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AF511D1-5FC7-4F90-9758-1A400F48810A}"/>
              </a:ext>
            </a:extLst>
          </p:cNvPr>
          <p:cNvSpPr/>
          <p:nvPr/>
        </p:nvSpPr>
        <p:spPr>
          <a:xfrm>
            <a:off x="187909" y="985359"/>
            <a:ext cx="4730319" cy="354225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798B34-6DE7-44A3-94C0-DDC4DAA641A1}"/>
              </a:ext>
            </a:extLst>
          </p:cNvPr>
          <p:cNvSpPr txBox="1"/>
          <p:nvPr/>
        </p:nvSpPr>
        <p:spPr>
          <a:xfrm>
            <a:off x="5246701" y="1021421"/>
            <a:ext cx="55526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chemeClr val="bg1">
                    <a:lumMod val="95000"/>
                  </a:schemeClr>
                </a:solidFill>
                <a:cs typeface="Arial" panose="020B0604020202020204" pitchFamily="34" charset="0"/>
              </a:rPr>
              <a:t>Restaurants with high competition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10A2EE-5672-4B5A-AB24-172841931BFB}"/>
              </a:ext>
            </a:extLst>
          </p:cNvPr>
          <p:cNvSpPr txBox="1"/>
          <p:nvPr/>
        </p:nvSpPr>
        <p:spPr>
          <a:xfrm>
            <a:off x="5494990" y="1531317"/>
            <a:ext cx="329356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Bridge Road Brewers</a:t>
            </a:r>
            <a:endParaRPr lang="en-US" dirty="0">
              <a:solidFill>
                <a:schemeClr val="bg1"/>
              </a:solidFill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1918 Bistro &amp; Grill</a:t>
            </a:r>
            <a:endParaRPr lang="en-US" dirty="0">
              <a:solidFill>
                <a:schemeClr val="bg1"/>
              </a:solidFill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Lake House           </a:t>
            </a:r>
            <a:endParaRPr lang="en-US" dirty="0">
              <a:solidFill>
                <a:schemeClr val="bg1"/>
              </a:solidFill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AL’ Frank Cookies</a:t>
            </a:r>
            <a:endParaRPr lang="en-US" dirty="0">
              <a:solidFill>
                <a:schemeClr val="bg1"/>
              </a:solidFill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Ministry of Crab </a:t>
            </a:r>
            <a:endParaRPr lang="en-US" dirty="0">
              <a:solidFill>
                <a:schemeClr val="bg1"/>
              </a:solidFill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The Sizzle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E4598B6-DACC-46D8-A286-B6BE6D36AF4A}"/>
              </a:ext>
            </a:extLst>
          </p:cNvPr>
          <p:cNvSpPr txBox="1"/>
          <p:nvPr/>
        </p:nvSpPr>
        <p:spPr>
          <a:xfrm>
            <a:off x="187909" y="1114665"/>
            <a:ext cx="48457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b="1" dirty="0">
                <a:solidFill>
                  <a:schemeClr val="bg1">
                    <a:lumMod val="95000"/>
                  </a:schemeClr>
                </a:solidFill>
                <a:cs typeface="Arial" panose="020B0604020202020204" pitchFamily="34" charset="0"/>
              </a:rPr>
              <a:t>Restaurants with less competition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CEC0E34-ACBC-405B-9862-4A4C5331095D}"/>
              </a:ext>
            </a:extLst>
          </p:cNvPr>
          <p:cNvSpPr txBox="1"/>
          <p:nvPr/>
        </p:nvSpPr>
        <p:spPr>
          <a:xfrm>
            <a:off x="634497" y="1575835"/>
            <a:ext cx="2292626" cy="1287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Star buffet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Pier 70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Poets cafe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852E562-C443-41F3-834A-2951BEAC5DD2}"/>
              </a:ext>
            </a:extLst>
          </p:cNvPr>
          <p:cNvSpPr txBox="1"/>
          <p:nvPr/>
        </p:nvSpPr>
        <p:spPr>
          <a:xfrm>
            <a:off x="634497" y="2785234"/>
            <a:ext cx="3346175" cy="1287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Consort restaurant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 err="1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Makansutra</a:t>
            </a:r>
            <a:r>
              <a:rPr lang="en-IN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dirty="0" err="1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guttons</a:t>
            </a:r>
            <a:r>
              <a:rPr lang="en-IN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bay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Indian elite Restaurant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31A92CB-771E-41C0-AC2A-2F77AF496725}"/>
              </a:ext>
            </a:extLst>
          </p:cNvPr>
          <p:cNvSpPr txBox="1"/>
          <p:nvPr/>
        </p:nvSpPr>
        <p:spPr>
          <a:xfrm>
            <a:off x="634497" y="4072271"/>
            <a:ext cx="1835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Queens cafe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22CECDC-AAEA-DC43-57CF-49E44649E656}"/>
              </a:ext>
            </a:extLst>
          </p:cNvPr>
          <p:cNvSpPr txBox="1"/>
          <p:nvPr/>
        </p:nvSpPr>
        <p:spPr>
          <a:xfrm>
            <a:off x="6853078" y="3789493"/>
            <a:ext cx="4704425" cy="517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3849"/>
              </a:lnSpc>
              <a:spcBef>
                <a:spcPct val="0"/>
              </a:spcBef>
            </a:pPr>
            <a:r>
              <a:rPr lang="en-US" sz="1800" dirty="0">
                <a:solidFill>
                  <a:schemeClr val="tx1"/>
                </a:solidFill>
                <a:latin typeface="Open Sans Bold"/>
              </a:rPr>
              <a:t>Analytical Criteria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9C9C701-E08E-F000-9E93-FBE0AE7526A1}"/>
              </a:ext>
            </a:extLst>
          </p:cNvPr>
          <p:cNvSpPr txBox="1"/>
          <p:nvPr/>
        </p:nvSpPr>
        <p:spPr>
          <a:xfrm>
            <a:off x="6403579" y="4527612"/>
            <a:ext cx="4918226" cy="11041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23264" lvl="1" indent="-211632">
              <a:lnSpc>
                <a:spcPts val="2744"/>
              </a:lnSpc>
              <a:buFont typeface="Arial"/>
              <a:buChar char="•"/>
            </a:pPr>
            <a:r>
              <a:rPr lang="en-US" dirty="0">
                <a:solidFill>
                  <a:schemeClr val="tx1"/>
                </a:solidFill>
                <a:latin typeface="Open Sans"/>
              </a:rPr>
              <a:t>Utilized Pivot tables at the restaurant level for detailed analysis.</a:t>
            </a:r>
          </a:p>
          <a:p>
            <a:pPr marL="423264" lvl="1" indent="-211632" algn="l">
              <a:lnSpc>
                <a:spcPts val="2744"/>
              </a:lnSpc>
              <a:spcBef>
                <a:spcPct val="0"/>
              </a:spcBef>
              <a:buFont typeface="Arial"/>
              <a:buChar char="•"/>
            </a:pPr>
            <a:r>
              <a:rPr lang="en-US" dirty="0">
                <a:solidFill>
                  <a:schemeClr val="tx1"/>
                </a:solidFill>
                <a:latin typeface="Open Sans"/>
              </a:rPr>
              <a:t>Applied filters the suggested countries.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3F1717A-D673-739A-8B78-73C21DF83D04}"/>
              </a:ext>
            </a:extLst>
          </p:cNvPr>
          <p:cNvSpPr txBox="1"/>
          <p:nvPr/>
        </p:nvSpPr>
        <p:spPr>
          <a:xfrm>
            <a:off x="790565" y="4618422"/>
            <a:ext cx="4704425" cy="517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3849"/>
              </a:lnSpc>
              <a:spcBef>
                <a:spcPct val="0"/>
              </a:spcBef>
            </a:pPr>
            <a:r>
              <a:rPr lang="en-US" sz="1800" dirty="0">
                <a:solidFill>
                  <a:schemeClr val="tx1"/>
                </a:solidFill>
                <a:latin typeface="Open Sans Bold"/>
              </a:rPr>
              <a:t>Insights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7AE07A0-EC56-E596-FB48-BA10A4E6ABC4}"/>
              </a:ext>
            </a:extLst>
          </p:cNvPr>
          <p:cNvSpPr txBox="1"/>
          <p:nvPr/>
        </p:nvSpPr>
        <p:spPr>
          <a:xfrm>
            <a:off x="578244" y="5229115"/>
            <a:ext cx="4916746" cy="14503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23264" lvl="1" indent="-211632" algn="l">
              <a:lnSpc>
                <a:spcPts val="2744"/>
              </a:lnSpc>
              <a:spcBef>
                <a:spcPct val="0"/>
              </a:spcBef>
              <a:buFont typeface="Arial"/>
              <a:buChar char="•"/>
            </a:pPr>
            <a:r>
              <a:rPr lang="en-US" dirty="0">
                <a:solidFill>
                  <a:schemeClr val="tx1"/>
                </a:solidFill>
                <a:latin typeface="Open Sans"/>
              </a:rPr>
              <a:t>Selected restaurant having greater than 4 average rating as High competitor and below 3 average rating consider as Low competitor.</a:t>
            </a:r>
          </a:p>
        </p:txBody>
      </p:sp>
    </p:spTree>
    <p:extLst>
      <p:ext uri="{BB962C8B-B14F-4D97-AF65-F5344CB8AC3E}">
        <p14:creationId xmlns:p14="http://schemas.microsoft.com/office/powerpoint/2010/main" val="6600847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1341853-A32F-468A-B8CA-83F6BD59502A}"/>
              </a:ext>
            </a:extLst>
          </p:cNvPr>
          <p:cNvSpPr txBox="1"/>
          <p:nvPr/>
        </p:nvSpPr>
        <p:spPr>
          <a:xfrm>
            <a:off x="0" y="203157"/>
            <a:ext cx="12191999" cy="646331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3600" b="1" dirty="0">
                <a:solidFill>
                  <a:schemeClr val="accent3">
                    <a:lumMod val="20000"/>
                    <a:lumOff val="80000"/>
                  </a:schemeClr>
                </a:solidFill>
                <a:cs typeface="Arial" panose="020B0604020202020204" pitchFamily="34" charset="0"/>
              </a:rPr>
              <a:t>Cuisines with high Ratings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7365F4-96DB-47F4-8D08-0AD91A150C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932365" y="1000539"/>
            <a:ext cx="4848820" cy="53538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BA0E0BB-03A2-4478-AD38-646A000A2410}"/>
              </a:ext>
            </a:extLst>
          </p:cNvPr>
          <p:cNvSpPr txBox="1"/>
          <p:nvPr/>
        </p:nvSpPr>
        <p:spPr>
          <a:xfrm>
            <a:off x="7977809" y="2385391"/>
            <a:ext cx="276970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Pizza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Sea food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Mediterranean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Australian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Café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Bar food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American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Steak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Deserts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Modern Australian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IN" b="1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B72DA6F-51C4-4A8D-B6EA-F097499E738D}"/>
              </a:ext>
            </a:extLst>
          </p:cNvPr>
          <p:cNvSpPr txBox="1"/>
          <p:nvPr/>
        </p:nvSpPr>
        <p:spPr>
          <a:xfrm>
            <a:off x="7633252" y="1987826"/>
            <a:ext cx="17360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Cuisines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E993D4-2684-4632-914E-872EA4122CEF}"/>
              </a:ext>
            </a:extLst>
          </p:cNvPr>
          <p:cNvSpPr txBox="1"/>
          <p:nvPr/>
        </p:nvSpPr>
        <p:spPr>
          <a:xfrm>
            <a:off x="474437" y="1233774"/>
            <a:ext cx="53248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IN" sz="24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Cuisines with high ratings among suggested countries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599BBC05-43C0-4228-8A82-17B81BFE4B20}"/>
              </a:ext>
            </a:extLst>
          </p:cNvPr>
          <p:cNvSpPr/>
          <p:nvPr/>
        </p:nvSpPr>
        <p:spPr>
          <a:xfrm>
            <a:off x="5372151" y="3498573"/>
            <a:ext cx="1220677" cy="3578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89E13BB-F5AD-40DF-BB5E-B139C6FA5B94}"/>
              </a:ext>
            </a:extLst>
          </p:cNvPr>
          <p:cNvSpPr txBox="1"/>
          <p:nvPr/>
        </p:nvSpPr>
        <p:spPr>
          <a:xfrm>
            <a:off x="497240" y="2187881"/>
            <a:ext cx="40037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IN" sz="24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top rated cuisines Sea food, Italian, Pizza</a:t>
            </a:r>
            <a:r>
              <a:rPr lang="en-IN" sz="24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9DE91E-89F5-C1A9-76DC-C67B8FE3B8A2}"/>
              </a:ext>
            </a:extLst>
          </p:cNvPr>
          <p:cNvSpPr txBox="1"/>
          <p:nvPr/>
        </p:nvSpPr>
        <p:spPr>
          <a:xfrm>
            <a:off x="474437" y="3224106"/>
            <a:ext cx="4985330" cy="33404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ct val="68000"/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rgbClr val="002060"/>
                </a:solidFill>
                <a:latin typeface=""/>
              </a:rPr>
              <a:t>These are the cuisines in the suggested four countries with high number of ratings. </a:t>
            </a:r>
          </a:p>
          <a:p>
            <a:pPr marL="285750" lvl="0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2060"/>
              </a:buClr>
              <a:buSzPts val="1600"/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rgbClr val="002060"/>
                </a:solidFill>
                <a:latin typeface=""/>
              </a:rPr>
              <a:t>These are some cuisines in all the four countries. It includes local food of that country and some other cuisines. </a:t>
            </a:r>
          </a:p>
          <a:p>
            <a:pPr marL="285750" lvl="0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2060"/>
              </a:buClr>
              <a:buSzPts val="1600"/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rgbClr val="002060"/>
                </a:solidFill>
                <a:latin typeface=""/>
              </a:rPr>
              <a:t>Top preference cuisines are seafood and Italian.</a:t>
            </a:r>
          </a:p>
        </p:txBody>
      </p:sp>
    </p:spTree>
    <p:extLst>
      <p:ext uri="{BB962C8B-B14F-4D97-AF65-F5344CB8AC3E}">
        <p14:creationId xmlns:p14="http://schemas.microsoft.com/office/powerpoint/2010/main" val="21366276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3029DC-6025-4074-9D4D-37883FEDDA29}"/>
              </a:ext>
            </a:extLst>
          </p:cNvPr>
          <p:cNvSpPr txBox="1"/>
          <p:nvPr/>
        </p:nvSpPr>
        <p:spPr>
          <a:xfrm>
            <a:off x="0" y="291547"/>
            <a:ext cx="12191999" cy="58477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3200" b="1" dirty="0">
                <a:solidFill>
                  <a:schemeClr val="accent3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Online Delivery &amp; Table Booking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21A0A07-61B6-4C61-B582-4915BC76BD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7224292"/>
              </p:ext>
            </p:extLst>
          </p:nvPr>
        </p:nvGraphicFramePr>
        <p:xfrm>
          <a:off x="348873" y="1222615"/>
          <a:ext cx="5637764" cy="2206385"/>
        </p:xfrm>
        <a:graphic>
          <a:graphicData uri="http://schemas.openxmlformats.org/drawingml/2006/table">
            <a:tbl>
              <a:tblPr/>
              <a:tblGrid>
                <a:gridCol w="1654561">
                  <a:extLst>
                    <a:ext uri="{9D8B030D-6E8A-4147-A177-3AD203B41FA5}">
                      <a16:colId xmlns:a16="http://schemas.microsoft.com/office/drawing/2014/main" val="3736998930"/>
                    </a:ext>
                  </a:extLst>
                </a:gridCol>
                <a:gridCol w="2063095">
                  <a:extLst>
                    <a:ext uri="{9D8B030D-6E8A-4147-A177-3AD203B41FA5}">
                      <a16:colId xmlns:a16="http://schemas.microsoft.com/office/drawing/2014/main" val="601532664"/>
                    </a:ext>
                  </a:extLst>
                </a:gridCol>
                <a:gridCol w="1920108">
                  <a:extLst>
                    <a:ext uri="{9D8B030D-6E8A-4147-A177-3AD203B41FA5}">
                      <a16:colId xmlns:a16="http://schemas.microsoft.com/office/drawing/2014/main" val="3371776260"/>
                    </a:ext>
                  </a:extLst>
                </a:gridCol>
              </a:tblGrid>
              <a:tr h="441277"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b="1" i="0" u="none" strike="noStrike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  Country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b="1" i="0" u="none" strike="noStrike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Table booking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b="1" i="0" u="none" strike="noStrike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Online Delivery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9339964"/>
                  </a:ext>
                </a:extLst>
              </a:tr>
              <a:tr h="441277"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Australia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2457732"/>
                  </a:ext>
                </a:extLst>
              </a:tr>
              <a:tr h="441277"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Canada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3232318"/>
                  </a:ext>
                </a:extLst>
              </a:tr>
              <a:tr h="441277"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Singapore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0335806"/>
                  </a:ext>
                </a:extLst>
              </a:tr>
              <a:tr h="441277"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</a:t>
                      </a:r>
                      <a:r>
                        <a:rPr lang="en-IN" sz="2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Srilanka</a:t>
                      </a:r>
                      <a:endParaRPr lang="en-IN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1802573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9BA35991-6368-4E4B-BE50-EC5BA932FB21}"/>
              </a:ext>
            </a:extLst>
          </p:cNvPr>
          <p:cNvSpPr txBox="1"/>
          <p:nvPr/>
        </p:nvSpPr>
        <p:spPr>
          <a:xfrm>
            <a:off x="234165" y="3775293"/>
            <a:ext cx="76597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b="0" i="0" dirty="0">
                <a:solidFill>
                  <a:schemeClr val="accent1">
                    <a:lumMod val="50000"/>
                  </a:schemeClr>
                </a:solidFill>
                <a:effectLst/>
              </a:rPr>
              <a:t>The recommended countries currently do not provide online delivery and table booking services</a:t>
            </a:r>
            <a:endParaRPr lang="en-IN" sz="24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773722-4739-4075-93B2-38EBED895545}"/>
              </a:ext>
            </a:extLst>
          </p:cNvPr>
          <p:cNvSpPr txBox="1"/>
          <p:nvPr/>
        </p:nvSpPr>
        <p:spPr>
          <a:xfrm>
            <a:off x="234165" y="4839909"/>
            <a:ext cx="70501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chemeClr val="accent1">
                    <a:lumMod val="50000"/>
                  </a:schemeClr>
                </a:solidFill>
              </a:rPr>
              <a:t>Upon entering the market, we can distinguish our brand by providing these services and incorporating a modest convenience fee.</a:t>
            </a:r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F4816301-5C92-4BB0-B038-AA311691E2C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71901414"/>
              </p:ext>
            </p:extLst>
          </p:nvPr>
        </p:nvGraphicFramePr>
        <p:xfrm>
          <a:off x="8470148" y="1222615"/>
          <a:ext cx="3197626" cy="19699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E2A3E37F-C123-4AB5-A087-B5751E31A83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67161648"/>
              </p:ext>
            </p:extLst>
          </p:nvPr>
        </p:nvGraphicFramePr>
        <p:xfrm>
          <a:off x="8470147" y="3538864"/>
          <a:ext cx="3197625" cy="20965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8340977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C9A01F-BF6C-476C-80BD-7238DFB32B59}"/>
              </a:ext>
            </a:extLst>
          </p:cNvPr>
          <p:cNvSpPr txBox="1"/>
          <p:nvPr/>
        </p:nvSpPr>
        <p:spPr>
          <a:xfrm>
            <a:off x="0" y="157697"/>
            <a:ext cx="12192000" cy="646331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3600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Restaurants based on Price range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C538CF8-22F8-4406-8CF9-0D356AD632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7383364"/>
              </p:ext>
            </p:extLst>
          </p:nvPr>
        </p:nvGraphicFramePr>
        <p:xfrm>
          <a:off x="3148870" y="1175935"/>
          <a:ext cx="6175513" cy="2236200"/>
        </p:xfrm>
        <a:graphic>
          <a:graphicData uri="http://schemas.openxmlformats.org/drawingml/2006/table">
            <a:tbl>
              <a:tblPr/>
              <a:tblGrid>
                <a:gridCol w="2393878">
                  <a:extLst>
                    <a:ext uri="{9D8B030D-6E8A-4147-A177-3AD203B41FA5}">
                      <a16:colId xmlns:a16="http://schemas.microsoft.com/office/drawing/2014/main" val="3761654089"/>
                    </a:ext>
                  </a:extLst>
                </a:gridCol>
                <a:gridCol w="3781635">
                  <a:extLst>
                    <a:ext uri="{9D8B030D-6E8A-4147-A177-3AD203B41FA5}">
                      <a16:colId xmlns:a16="http://schemas.microsoft.com/office/drawing/2014/main" val="580012036"/>
                    </a:ext>
                  </a:extLst>
                </a:gridCol>
              </a:tblGrid>
              <a:tr h="447240">
                <a:tc>
                  <a:txBody>
                    <a:bodyPr/>
                    <a:lstStyle/>
                    <a:p>
                      <a:pPr algn="ctr" fontAlgn="b"/>
                      <a:r>
                        <a:rPr lang="en-IN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Row Labels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Count of RestaurantID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  <a:solidFill>
                      <a:srgbClr val="70AD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7316620"/>
                  </a:ext>
                </a:extLst>
              </a:tr>
              <a:tr h="447240">
                <a:tc>
                  <a:txBody>
                    <a:bodyPr/>
                    <a:lstStyle/>
                    <a:p>
                      <a:pPr algn="ctr" fontAlgn="b"/>
                      <a:r>
                        <a:rPr lang="en-IN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4444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6764044"/>
                  </a:ext>
                </a:extLst>
              </a:tr>
              <a:tr h="447240">
                <a:tc>
                  <a:txBody>
                    <a:bodyPr/>
                    <a:lstStyle/>
                    <a:p>
                      <a:pPr algn="ctr" fontAlgn="b"/>
                      <a:r>
                        <a:rPr lang="en-IN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3113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7633721"/>
                  </a:ext>
                </a:extLst>
              </a:tr>
              <a:tr h="447240">
                <a:tc>
                  <a:txBody>
                    <a:bodyPr/>
                    <a:lstStyle/>
                    <a:p>
                      <a:pPr algn="ctr" fontAlgn="b"/>
                      <a:r>
                        <a:rPr lang="en-IN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1408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4940669"/>
                  </a:ext>
                </a:extLst>
              </a:tr>
              <a:tr h="447240">
                <a:tc>
                  <a:txBody>
                    <a:bodyPr/>
                    <a:lstStyle/>
                    <a:p>
                      <a:pPr algn="ctr" fontAlgn="b"/>
                      <a:r>
                        <a:rPr lang="en-IN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586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0977202"/>
                  </a:ext>
                </a:extLst>
              </a:tr>
            </a:tbl>
          </a:graphicData>
        </a:graphic>
      </p:graphicFrame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507C1F70-4451-412B-B963-E5C1EFB516F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86651113"/>
              </p:ext>
            </p:extLst>
          </p:nvPr>
        </p:nvGraphicFramePr>
        <p:xfrm>
          <a:off x="7137647" y="3793906"/>
          <a:ext cx="4915205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38B0A159-303B-443F-90B5-F0864013E65D}"/>
              </a:ext>
            </a:extLst>
          </p:cNvPr>
          <p:cNvSpPr txBox="1"/>
          <p:nvPr/>
        </p:nvSpPr>
        <p:spPr>
          <a:xfrm>
            <a:off x="0" y="3793906"/>
            <a:ext cx="7137647" cy="4001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2000" b="1" dirty="0">
                <a:latin typeface="Arial" panose="020B0604020202020204" pitchFamily="34" charset="0"/>
                <a:cs typeface="Arial" panose="020B0604020202020204" pitchFamily="34" charset="0"/>
              </a:rPr>
              <a:t>There are 9551 number of restaurants in which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5E6A14-0CC4-47FD-B659-44BF823C4047}"/>
              </a:ext>
            </a:extLst>
          </p:cNvPr>
          <p:cNvSpPr txBox="1"/>
          <p:nvPr/>
        </p:nvSpPr>
        <p:spPr>
          <a:xfrm>
            <a:off x="781877" y="4267199"/>
            <a:ext cx="5738192" cy="1703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4444 number of restaurants in the range of 1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3113 number of restaurants in the range of 2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1408 number of restaurants in the range of 3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586 number of restaurants in the range of 4</a:t>
            </a:r>
          </a:p>
        </p:txBody>
      </p:sp>
    </p:spTree>
    <p:extLst>
      <p:ext uri="{BB962C8B-B14F-4D97-AF65-F5344CB8AC3E}">
        <p14:creationId xmlns:p14="http://schemas.microsoft.com/office/powerpoint/2010/main" val="20723287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B18720C-5211-4489-91C8-C0BCD601C9C8}"/>
              </a:ext>
            </a:extLst>
          </p:cNvPr>
          <p:cNvSpPr txBox="1"/>
          <p:nvPr/>
        </p:nvSpPr>
        <p:spPr>
          <a:xfrm>
            <a:off x="1" y="280810"/>
            <a:ext cx="12192000" cy="646331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3600" b="1" dirty="0">
                <a:solidFill>
                  <a:schemeClr val="accent3">
                    <a:lumMod val="20000"/>
                    <a:lumOff val="80000"/>
                  </a:schemeClr>
                </a:solidFill>
                <a:cs typeface="Arial" panose="020B0604020202020204" pitchFamily="34" charset="0"/>
              </a:rPr>
              <a:t>DASHBOARD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34C38E-E565-878E-6DA8-FBA53829EB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56443"/>
            <a:ext cx="12192000" cy="5699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9957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D5ED2-6942-A434-9C4A-903D9F1F8D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638052"/>
          </a:xfrm>
          <a:solidFill>
            <a:schemeClr val="accent2"/>
          </a:solidFill>
        </p:spPr>
        <p:txBody>
          <a:bodyPr>
            <a:normAutofit fontScale="90000"/>
          </a:bodyPr>
          <a:lstStyle/>
          <a:p>
            <a:pPr algn="ctr"/>
            <a:r>
              <a:rPr lang="en-US" b="1" dirty="0">
                <a:solidFill>
                  <a:schemeClr val="bg1">
                    <a:lumMod val="95000"/>
                  </a:schemeClr>
                </a:solidFill>
                <a:latin typeface="+mn-lt"/>
              </a:rPr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EA5F8D-761F-50B4-8460-AE1F7EFD72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33997"/>
            <a:ext cx="10515600" cy="4942966"/>
          </a:xfrm>
        </p:spPr>
        <p:txBody>
          <a:bodyPr>
            <a:normAutofit fontScale="85000" lnSpcReduction="2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800" dirty="0">
                <a:effectLst/>
                <a:ea typeface="Roboto" panose="02000000000000000000" pitchFamily="2" charset="0"/>
                <a:cs typeface="Roboto" panose="02000000000000000000" pitchFamily="2" charset="0"/>
              </a:rPr>
              <a:t>The analysis on dataset shows countries having the greater number of restaurants, and the services provided by restaurants in different countries and cities like online delivery and table booking.</a:t>
            </a:r>
          </a:p>
          <a:p>
            <a:pPr marL="425450" indent="-285750">
              <a:buFont typeface="Arial" panose="020B0604020202020204" pitchFamily="34" charset="0"/>
              <a:buChar char="•"/>
            </a:pPr>
            <a:endParaRPr lang="en-US" sz="2800" dirty="0">
              <a:effectLst/>
              <a:ea typeface="Roboto" panose="02000000000000000000" pitchFamily="2" charset="0"/>
              <a:cs typeface="Roboto" panose="02000000000000000000" pitchFamily="2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800" b="0" i="0" dirty="0">
                <a:effectLst/>
                <a:ea typeface="Roboto" panose="02000000000000000000" pitchFamily="2" charset="0"/>
                <a:cs typeface="Roboto" panose="02000000000000000000" pitchFamily="2" charset="0"/>
              </a:rPr>
              <a:t>We identified the most popular cuisines in the area based on the number of restaurants and user ratings.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800" dirty="0">
              <a:ea typeface="Roboto" panose="02000000000000000000" pitchFamily="2" charset="0"/>
              <a:cs typeface="Roboto" panose="02000000000000000000" pitchFamily="2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800" b="0" i="0" dirty="0">
                <a:effectLst/>
                <a:ea typeface="Roboto" panose="02000000000000000000" pitchFamily="2" charset="0"/>
                <a:cs typeface="Roboto" panose="02000000000000000000" pitchFamily="2" charset="0"/>
              </a:rPr>
              <a:t>We examined the correlation between restaurant pricing and customer ratings and found out that the correlation in 0.31 which means restaurant pricing and customer ratings are loosely correlated.</a:t>
            </a:r>
          </a:p>
          <a:p>
            <a:pPr marL="425450" indent="-285750">
              <a:buFont typeface="Arial" panose="020B0604020202020204" pitchFamily="34" charset="0"/>
              <a:buChar char="•"/>
            </a:pPr>
            <a:endParaRPr lang="en-US" sz="2800" dirty="0">
              <a:effectLst/>
              <a:ea typeface="Roboto" panose="02000000000000000000" pitchFamily="2" charset="0"/>
              <a:cs typeface="Roboto" panose="02000000000000000000" pitchFamily="2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>
                <a:ea typeface="Roboto" panose="02000000000000000000" pitchFamily="2" charset="0"/>
                <a:cs typeface="Roboto" panose="02000000000000000000" pitchFamily="2" charset="0"/>
              </a:rPr>
              <a:t>To sum up, Zomato restaurant data research may provide a thorough grasp of the regional eating scene, empowering businesses and other stakeholders to improve consumer experiences, make wise decisions, and take advantage of new trends.</a:t>
            </a:r>
            <a:endParaRPr lang="en-US" sz="2800" dirty="0">
              <a:effectLst/>
              <a:ea typeface="Roboto" panose="02000000000000000000" pitchFamily="2" charset="0"/>
              <a:cs typeface="Roboto" panose="02000000000000000000" pitchFamily="2" charset="0"/>
            </a:endParaRPr>
          </a:p>
          <a:p>
            <a:endParaRPr lang="en-US" dirty="0">
              <a:effectLst/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43097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8AEB483-CB54-460A-810D-13E4367BFD79}"/>
              </a:ext>
            </a:extLst>
          </p:cNvPr>
          <p:cNvSpPr txBox="1"/>
          <p:nvPr/>
        </p:nvSpPr>
        <p:spPr>
          <a:xfrm>
            <a:off x="4800600" y="1856839"/>
            <a:ext cx="4318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8000" b="1" dirty="0">
                <a:solidFill>
                  <a:schemeClr val="accent1">
                    <a:lumMod val="50000"/>
                  </a:schemeClr>
                </a:solidFill>
                <a:latin typeface="Algerian" panose="04020705040A02060702" pitchFamily="82" charset="0"/>
              </a:rPr>
              <a:t>Thank  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4A9CD37-9DDA-459A-86F4-0457C445C739}"/>
              </a:ext>
            </a:extLst>
          </p:cNvPr>
          <p:cNvSpPr txBox="1"/>
          <p:nvPr/>
        </p:nvSpPr>
        <p:spPr>
          <a:xfrm>
            <a:off x="5473700" y="3180278"/>
            <a:ext cx="3302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8000" b="1" dirty="0">
                <a:solidFill>
                  <a:schemeClr val="accent1">
                    <a:lumMod val="50000"/>
                  </a:schemeClr>
                </a:solidFill>
                <a:latin typeface="Algerian" panose="04020705040A02060702" pitchFamily="82" charset="0"/>
              </a:rPr>
              <a:t>YOU</a:t>
            </a:r>
          </a:p>
        </p:txBody>
      </p:sp>
    </p:spTree>
    <p:extLst>
      <p:ext uri="{BB962C8B-B14F-4D97-AF65-F5344CB8AC3E}">
        <p14:creationId xmlns:p14="http://schemas.microsoft.com/office/powerpoint/2010/main" val="41312199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ACACC-44F8-E120-6A0A-A67023C48B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611419"/>
          </a:xfrm>
          <a:solidFill>
            <a:schemeClr val="accent6">
              <a:lumMod val="40000"/>
              <a:lumOff val="60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83B2B9-8D0F-0470-8459-840D06E99D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820" y="1384917"/>
            <a:ext cx="6134469" cy="44210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0" i="0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You are hired as a consultant data analyst by </a:t>
            </a:r>
            <a:r>
              <a:rPr lang="en-US" b="0" i="0" u="none" strike="noStrike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zomato</a:t>
            </a:r>
            <a:r>
              <a:rPr lang="en-US" b="0" i="0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where the team is looking for expansion and</a:t>
            </a:r>
            <a:r>
              <a:rPr lang="en-US" b="1" i="0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</a:t>
            </a:r>
            <a:r>
              <a:rPr lang="en-US" b="0" i="0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opening restaurants. Your task is to come up with strategies/suggestions about opening newer restaurants.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8572DE-95BE-50F1-2A59-045F86C421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5289" y="976544"/>
            <a:ext cx="5826711" cy="44210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A45FDE0-E62A-3BE5-6D56-7D82682EB3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138" y="4206998"/>
            <a:ext cx="3195175" cy="2202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1881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3C612D-BA07-94FB-FA6E-B15F3F796D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74650"/>
            <a:ext cx="12192000" cy="771217"/>
          </a:xfrm>
          <a:solidFill>
            <a:schemeClr val="accent6">
              <a:lumMod val="40000"/>
              <a:lumOff val="60000"/>
            </a:schemeClr>
          </a:solidFill>
        </p:spPr>
        <p:txBody>
          <a:bodyPr>
            <a:normAutofit/>
          </a:bodyPr>
          <a:lstStyle/>
          <a:p>
            <a:r>
              <a:rPr lang="en-US" sz="3200" b="0" i="0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Lato" panose="020F0502020204030203" pitchFamily="34" charset="0"/>
              </a:rPr>
              <a:t>The image below displays details about Zomato Sales Performance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DB6A1CE-2346-5E95-8466-F3EF516DA80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71349"/>
            <a:ext cx="12192000" cy="5286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7126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A97BF97-115F-CE50-E20D-4A3CFC9F34E6}"/>
              </a:ext>
            </a:extLst>
          </p:cNvPr>
          <p:cNvSpPr txBox="1"/>
          <p:nvPr/>
        </p:nvSpPr>
        <p:spPr>
          <a:xfrm>
            <a:off x="0" y="248575"/>
            <a:ext cx="12192000" cy="6463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COLUMN DESCRIPTION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769EB2-0F6D-E958-C027-CC6D2624EDE2}"/>
              </a:ext>
            </a:extLst>
          </p:cNvPr>
          <p:cNvSpPr txBox="1"/>
          <p:nvPr/>
        </p:nvSpPr>
        <p:spPr>
          <a:xfrm>
            <a:off x="437965" y="1138990"/>
            <a:ext cx="5518952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rtl="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800" b="1" i="0" u="none" strike="noStrike" dirty="0">
                <a:effectLst/>
                <a:latin typeface="Lato" panose="020F0502020204030203" pitchFamily="34" charset="0"/>
              </a:rPr>
              <a:t>Restaurant ID: </a:t>
            </a:r>
            <a:r>
              <a:rPr lang="en-US" sz="1800" b="0" i="0" u="none" strike="noStrike" dirty="0">
                <a:effectLst/>
                <a:latin typeface="Lato" panose="020F0502020204030203" pitchFamily="34" charset="0"/>
              </a:rPr>
              <a:t>Unique identifier for each restaurant.</a:t>
            </a:r>
          </a:p>
          <a:p>
            <a:pPr marL="285750" indent="-285750" rtl="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800" b="1" i="0" u="none" strike="noStrike" dirty="0">
                <a:effectLst/>
                <a:latin typeface="Lato" panose="020F0502020204030203" pitchFamily="34" charset="0"/>
              </a:rPr>
              <a:t>Restaurant Name: </a:t>
            </a:r>
            <a:r>
              <a:rPr lang="en-US" sz="1800" b="0" i="0" u="none" strike="noStrike" dirty="0">
                <a:effectLst/>
                <a:latin typeface="Lato" panose="020F0502020204030203" pitchFamily="34" charset="0"/>
              </a:rPr>
              <a:t>The name of the restaurant.</a:t>
            </a:r>
          </a:p>
          <a:p>
            <a:pPr marL="285750" indent="-285750" rtl="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800" b="1" i="0" u="none" strike="noStrike" dirty="0" err="1">
                <a:effectLst/>
                <a:latin typeface="Lato" panose="020F0502020204030203" pitchFamily="34" charset="0"/>
              </a:rPr>
              <a:t>CountryCode</a:t>
            </a:r>
            <a:r>
              <a:rPr lang="en-US" sz="1800" b="1" i="0" u="none" strike="noStrike" dirty="0">
                <a:effectLst/>
                <a:latin typeface="Lato" panose="020F0502020204030203" pitchFamily="34" charset="0"/>
              </a:rPr>
              <a:t>: </a:t>
            </a:r>
            <a:r>
              <a:rPr lang="en-US" sz="1800" b="0" i="0" u="none" strike="noStrike" dirty="0">
                <a:effectLst/>
                <a:latin typeface="Lato" panose="020F0502020204030203" pitchFamily="34" charset="0"/>
              </a:rPr>
              <a:t>Country code of the location where the restaurant is situated.</a:t>
            </a:r>
          </a:p>
          <a:p>
            <a:pPr marL="285750" indent="-285750" rtl="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800" b="1" i="0" u="none" strike="noStrike" dirty="0">
                <a:effectLst/>
                <a:latin typeface="Lato" panose="020F0502020204030203" pitchFamily="34" charset="0"/>
              </a:rPr>
              <a:t>City: </a:t>
            </a:r>
            <a:r>
              <a:rPr lang="en-US" sz="1800" b="0" i="0" u="none" strike="noStrike" dirty="0">
                <a:effectLst/>
                <a:latin typeface="Lato" panose="020F0502020204030203" pitchFamily="34" charset="0"/>
              </a:rPr>
              <a:t>The city where the restaurant is located.</a:t>
            </a:r>
          </a:p>
          <a:p>
            <a:pPr marL="285750" indent="-285750" rtl="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800" b="1" i="0" u="none" strike="noStrike" dirty="0">
                <a:effectLst/>
                <a:latin typeface="Lato" panose="020F0502020204030203" pitchFamily="34" charset="0"/>
              </a:rPr>
              <a:t>Address: </a:t>
            </a:r>
            <a:r>
              <a:rPr lang="en-US" sz="1800" b="0" i="0" u="none" strike="noStrike" dirty="0">
                <a:effectLst/>
                <a:latin typeface="Lato" panose="020F0502020204030203" pitchFamily="34" charset="0"/>
              </a:rPr>
              <a:t>The specific address of the restaurant.</a:t>
            </a:r>
          </a:p>
          <a:p>
            <a:pPr marL="285750" indent="-285750" rtl="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800" b="1" i="0" u="none" strike="noStrike" dirty="0">
                <a:effectLst/>
                <a:latin typeface="Lato" panose="020F0502020204030203" pitchFamily="34" charset="0"/>
              </a:rPr>
              <a:t>Locality: </a:t>
            </a:r>
            <a:r>
              <a:rPr lang="en-US" sz="1800" b="0" i="0" u="none" strike="noStrike" dirty="0">
                <a:effectLst/>
                <a:latin typeface="Lato" panose="020F0502020204030203" pitchFamily="34" charset="0"/>
              </a:rPr>
              <a:t>The locality or neighborhood where the restaurant is situated.</a:t>
            </a:r>
          </a:p>
          <a:p>
            <a:pPr marL="285750" indent="-285750" rtl="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800" b="1" i="0" u="none" strike="noStrike" dirty="0">
                <a:effectLst/>
                <a:latin typeface="Lato" panose="020F0502020204030203" pitchFamily="34" charset="0"/>
              </a:rPr>
              <a:t>Locality Verbose: </a:t>
            </a:r>
            <a:r>
              <a:rPr lang="en-US" sz="1800" b="0" i="0" u="none" strike="noStrike" dirty="0">
                <a:effectLst/>
                <a:latin typeface="Lato" panose="020F0502020204030203" pitchFamily="34" charset="0"/>
              </a:rPr>
              <a:t>Detailed information about the locality.</a:t>
            </a:r>
          </a:p>
          <a:p>
            <a:pPr marL="285750" indent="-285750" rtl="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800" b="1" i="0" u="none" strike="noStrike" dirty="0">
                <a:effectLst/>
                <a:latin typeface="Lato" panose="020F0502020204030203" pitchFamily="34" charset="0"/>
              </a:rPr>
              <a:t>Longitude: </a:t>
            </a:r>
            <a:r>
              <a:rPr lang="en-US" sz="1800" b="0" i="0" u="none" strike="noStrike" dirty="0">
                <a:effectLst/>
                <a:latin typeface="Lato" panose="020F0502020204030203" pitchFamily="34" charset="0"/>
              </a:rPr>
              <a:t>The geographical longitude coordinate of the restaurant.</a:t>
            </a:r>
          </a:p>
          <a:p>
            <a:pPr marL="285750" indent="-285750" rtl="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800" b="1" i="0" u="none" strike="noStrike" dirty="0">
                <a:effectLst/>
                <a:latin typeface="Lato" panose="020F0502020204030203" pitchFamily="34" charset="0"/>
              </a:rPr>
              <a:t>Latitude: </a:t>
            </a:r>
            <a:r>
              <a:rPr lang="en-US" sz="1800" b="0" i="0" u="none" strike="noStrike" dirty="0">
                <a:effectLst/>
                <a:latin typeface="Lato" panose="020F0502020204030203" pitchFamily="34" charset="0"/>
              </a:rPr>
              <a:t>The geographical latitude coordinate of the restaurant.</a:t>
            </a:r>
          </a:p>
          <a:p>
            <a:pPr marL="285750" indent="-285750" rtl="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800" b="1" i="0" u="none" strike="noStrike" dirty="0">
                <a:effectLst/>
                <a:latin typeface="Lato" panose="020F0502020204030203" pitchFamily="34" charset="0"/>
              </a:rPr>
              <a:t>Cuisines: </a:t>
            </a:r>
            <a:r>
              <a:rPr lang="en-US" sz="1800" b="0" i="0" u="none" strike="noStrike" dirty="0">
                <a:effectLst/>
                <a:latin typeface="Lato" panose="020F0502020204030203" pitchFamily="34" charset="0"/>
              </a:rPr>
              <a:t>The type of cuisine offered by the restaurant.</a:t>
            </a:r>
          </a:p>
          <a:p>
            <a:pPr marL="285750" indent="-285750" rtl="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800" b="1" i="0" u="none" strike="noStrike" dirty="0">
                <a:effectLst/>
                <a:latin typeface="Lato" panose="020F0502020204030203" pitchFamily="34" charset="0"/>
              </a:rPr>
              <a:t>Currency: </a:t>
            </a:r>
            <a:r>
              <a:rPr lang="en-US" sz="1800" b="0" i="0" u="none" strike="noStrike" dirty="0">
                <a:effectLst/>
                <a:latin typeface="Lato" panose="020F0502020204030203" pitchFamily="34" charset="0"/>
              </a:rPr>
              <a:t>The currency used for transactions in the restaurant.</a:t>
            </a:r>
            <a:endParaRPr lang="en-US" sz="1800" b="0" i="0" u="none" strike="noStrike" dirty="0">
              <a:effectLst/>
              <a:latin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2A3C05-F558-F801-FE1C-A36BC5353B33}"/>
              </a:ext>
            </a:extLst>
          </p:cNvPr>
          <p:cNvSpPr txBox="1"/>
          <p:nvPr/>
        </p:nvSpPr>
        <p:spPr>
          <a:xfrm>
            <a:off x="6235085" y="1138990"/>
            <a:ext cx="5622524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rtl="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800" b="1" i="0" u="none" strike="noStrike" dirty="0" err="1">
                <a:solidFill>
                  <a:srgbClr val="000000"/>
                </a:solidFill>
                <a:effectLst/>
                <a:latin typeface="Lato" panose="020F0502020204030203" pitchFamily="34" charset="0"/>
              </a:rPr>
              <a:t>Has_Table_booking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Lato" panose="020F0502020204030203" pitchFamily="34" charset="0"/>
              </a:rPr>
              <a:t>: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Lato" panose="020F0502020204030203" pitchFamily="34" charset="0"/>
              </a:rPr>
              <a:t>Indicates whether the restaurant has a table booking option (Yes/No).</a:t>
            </a: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285750" indent="-285750" rtl="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800" b="1" i="0" u="none" strike="noStrike" dirty="0" err="1">
                <a:solidFill>
                  <a:srgbClr val="000000"/>
                </a:solidFill>
                <a:effectLst/>
                <a:latin typeface="Lato" panose="020F0502020204030203" pitchFamily="34" charset="0"/>
              </a:rPr>
              <a:t>Has_Online_delivery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Lato" panose="020F0502020204030203" pitchFamily="34" charset="0"/>
              </a:rPr>
              <a:t>: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Lato" panose="020F0502020204030203" pitchFamily="34" charset="0"/>
              </a:rPr>
              <a:t>Indicates whether the restaurant offers online delivery (Yes/No).</a:t>
            </a: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285750" indent="-285750" rtl="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800" b="1" i="0" u="none" strike="noStrike" dirty="0" err="1">
                <a:solidFill>
                  <a:srgbClr val="000000"/>
                </a:solidFill>
                <a:effectLst/>
                <a:latin typeface="Lato" panose="020F0502020204030203" pitchFamily="34" charset="0"/>
              </a:rPr>
              <a:t>Is_delivering_now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Lato" panose="020F0502020204030203" pitchFamily="34" charset="0"/>
              </a:rPr>
              <a:t>: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Lato" panose="020F0502020204030203" pitchFamily="34" charset="0"/>
              </a:rPr>
              <a:t>Indicates whether the restaurant is currently delivering (Yes/No).</a:t>
            </a: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285750" indent="-285750" rtl="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800" b="1" i="0" u="none" strike="noStrike" dirty="0" err="1">
                <a:solidFill>
                  <a:srgbClr val="000000"/>
                </a:solidFill>
                <a:effectLst/>
                <a:latin typeface="Lato" panose="020F0502020204030203" pitchFamily="34" charset="0"/>
              </a:rPr>
              <a:t>Switch_to_order_menu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Lato" panose="020F0502020204030203" pitchFamily="34" charset="0"/>
              </a:rPr>
              <a:t>: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Lato" panose="020F0502020204030203" pitchFamily="34" charset="0"/>
              </a:rPr>
              <a:t>Indicates whether users can switch to the order menu (Yes/No).</a:t>
            </a: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285750" indent="-285750" rtl="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800" b="1" i="0" u="none" strike="noStrike" dirty="0" err="1">
                <a:solidFill>
                  <a:srgbClr val="000000"/>
                </a:solidFill>
                <a:effectLst/>
                <a:latin typeface="Lato" panose="020F0502020204030203" pitchFamily="34" charset="0"/>
              </a:rPr>
              <a:t>Price_range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Lato" panose="020F0502020204030203" pitchFamily="34" charset="0"/>
              </a:rPr>
              <a:t>: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Lato" panose="020F0502020204030203" pitchFamily="34" charset="0"/>
              </a:rPr>
              <a:t>A numeric value indicating the price range category of the restaurant.</a:t>
            </a: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285750" indent="-285750" rtl="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Lato" panose="020F0502020204030203" pitchFamily="34" charset="0"/>
              </a:rPr>
              <a:t>Votes: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Lato" panose="020F0502020204030203" pitchFamily="34" charset="0"/>
              </a:rPr>
              <a:t>The number of votes or ratings/(feedback) received by the restaurant.</a:t>
            </a: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285750" indent="-285750" rtl="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800" b="1" i="0" u="none" strike="noStrike" dirty="0" err="1">
                <a:solidFill>
                  <a:srgbClr val="000000"/>
                </a:solidFill>
                <a:effectLst/>
                <a:latin typeface="Lato" panose="020F0502020204030203" pitchFamily="34" charset="0"/>
              </a:rPr>
              <a:t>Average_Cost_for_two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Lato" panose="020F0502020204030203" pitchFamily="34" charset="0"/>
              </a:rPr>
              <a:t>: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Lato" panose="020F0502020204030203" pitchFamily="34" charset="0"/>
              </a:rPr>
              <a:t>The average cost for two people dining at the restaurant.</a:t>
            </a: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285750" indent="-285750" rtl="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Lato" panose="020F0502020204030203" pitchFamily="34" charset="0"/>
              </a:rPr>
              <a:t>Rating: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Lato" panose="020F0502020204030203" pitchFamily="34" charset="0"/>
              </a:rPr>
              <a:t>The overall rating of the restaurant is based on user reviews.</a:t>
            </a:r>
          </a:p>
          <a:p>
            <a:pPr marL="285750" indent="-285750" rtl="0" fontAlgn="base"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</a:pPr>
            <a:r>
              <a:rPr lang="en-US" sz="1800" b="1" i="0" u="none" strike="noStrike" dirty="0" err="1">
                <a:solidFill>
                  <a:srgbClr val="000000"/>
                </a:solidFill>
                <a:effectLst/>
                <a:latin typeface="Lato" panose="020F0502020204030203" pitchFamily="34" charset="0"/>
              </a:rPr>
              <a:t>Datekey_opening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Lato" panose="020F0502020204030203" pitchFamily="34" charset="0"/>
              </a:rPr>
              <a:t>: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Lato" panose="020F0502020204030203" pitchFamily="34" charset="0"/>
              </a:rPr>
              <a:t>The date when the restaurant was opened.</a:t>
            </a:r>
          </a:p>
        </p:txBody>
      </p:sp>
    </p:spTree>
    <p:extLst>
      <p:ext uri="{BB962C8B-B14F-4D97-AF65-F5344CB8AC3E}">
        <p14:creationId xmlns:p14="http://schemas.microsoft.com/office/powerpoint/2010/main" val="14159402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161D6D0-9FD6-41D8-87C1-1A58E80EF8F9}"/>
              </a:ext>
            </a:extLst>
          </p:cNvPr>
          <p:cNvSpPr txBox="1"/>
          <p:nvPr/>
        </p:nvSpPr>
        <p:spPr>
          <a:xfrm>
            <a:off x="1" y="753792"/>
            <a:ext cx="12192000" cy="6463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ANALYSIS FOR OPENING NEW RESTAURANTS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59E2AF-9F8B-4F01-AA76-FF86112EA14D}"/>
              </a:ext>
            </a:extLst>
          </p:cNvPr>
          <p:cNvSpPr txBox="1"/>
          <p:nvPr/>
        </p:nvSpPr>
        <p:spPr>
          <a:xfrm>
            <a:off x="980661" y="1758938"/>
            <a:ext cx="1068125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Countries suitable for  opening new restaurants with less competition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658003-933A-466A-907E-951BD2E9C52B}"/>
              </a:ext>
            </a:extLst>
          </p:cNvPr>
          <p:cNvSpPr txBox="1"/>
          <p:nvPr/>
        </p:nvSpPr>
        <p:spPr>
          <a:xfrm>
            <a:off x="980661" y="2220603"/>
            <a:ext cx="724893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Cities suitable for opening new restaurants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8100FE-C76F-47B3-84F6-C9539F0332A5}"/>
              </a:ext>
            </a:extLst>
          </p:cNvPr>
          <p:cNvSpPr txBox="1"/>
          <p:nvPr/>
        </p:nvSpPr>
        <p:spPr>
          <a:xfrm>
            <a:off x="980661" y="2662587"/>
            <a:ext cx="827532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Expenditure on food for the suggested countries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9CF129-8D96-4B00-B73D-415B05473AAE}"/>
              </a:ext>
            </a:extLst>
          </p:cNvPr>
          <p:cNvSpPr txBox="1"/>
          <p:nvPr/>
        </p:nvSpPr>
        <p:spPr>
          <a:xfrm>
            <a:off x="980661" y="3124252"/>
            <a:ext cx="740506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Restaurant ratings for the suggested countries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14F25D6-A666-4376-B935-2576BFC09585}"/>
              </a:ext>
            </a:extLst>
          </p:cNvPr>
          <p:cNvSpPr txBox="1"/>
          <p:nvPr/>
        </p:nvSpPr>
        <p:spPr>
          <a:xfrm>
            <a:off x="980661" y="3585917"/>
            <a:ext cx="7947048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I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Competitor Analysis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I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Cuisines to be focused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I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Online delivery and table booking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Restaurants distributed based on price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I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Dash board</a:t>
            </a:r>
          </a:p>
        </p:txBody>
      </p:sp>
    </p:spTree>
    <p:extLst>
      <p:ext uri="{BB962C8B-B14F-4D97-AF65-F5344CB8AC3E}">
        <p14:creationId xmlns:p14="http://schemas.microsoft.com/office/powerpoint/2010/main" val="28985349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4B0B9F0-BC37-4A78-A057-09E2B311B43F}"/>
              </a:ext>
            </a:extLst>
          </p:cNvPr>
          <p:cNvSpPr/>
          <p:nvPr/>
        </p:nvSpPr>
        <p:spPr>
          <a:xfrm>
            <a:off x="0" y="195589"/>
            <a:ext cx="12192000" cy="51874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b="1" dirty="0">
                <a:solidFill>
                  <a:schemeClr val="bg1">
                    <a:lumMod val="95000"/>
                  </a:schemeClr>
                </a:solidFill>
                <a:cs typeface="Arial" panose="020B0604020202020204" pitchFamily="34" charset="0"/>
              </a:rPr>
              <a:t>SUGGESTED COUNTRIES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5B4D75-D12C-4280-BC82-0EB97C6F5D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986404" y="916136"/>
            <a:ext cx="1440002" cy="900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F684A0C-03A5-4666-B7D1-81854A8FB6BD}"/>
              </a:ext>
            </a:extLst>
          </p:cNvPr>
          <p:cNvSpPr/>
          <p:nvPr/>
        </p:nvSpPr>
        <p:spPr>
          <a:xfrm>
            <a:off x="1986405" y="1970389"/>
            <a:ext cx="1440002" cy="30597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b="1" dirty="0">
                <a:solidFill>
                  <a:schemeClr val="bg1">
                    <a:lumMod val="95000"/>
                  </a:schemeClr>
                </a:solidFill>
                <a:cs typeface="Arial" panose="020B0604020202020204" pitchFamily="34" charset="0"/>
              </a:rPr>
              <a:t>AUSTRALIA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1470C50-7CC6-4D22-9C5F-E8963B955B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3557514" y="859713"/>
            <a:ext cx="1826658" cy="111067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6670F23A-130E-4D39-BC34-F0CDAAA53970}"/>
              </a:ext>
            </a:extLst>
          </p:cNvPr>
          <p:cNvSpPr/>
          <p:nvPr/>
        </p:nvSpPr>
        <p:spPr>
          <a:xfrm>
            <a:off x="3639845" y="1978261"/>
            <a:ext cx="1600120" cy="29061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b="1" dirty="0">
                <a:solidFill>
                  <a:schemeClr val="bg1">
                    <a:lumMod val="95000"/>
                  </a:schemeClr>
                </a:solidFill>
                <a:cs typeface="Arial" panose="020B0604020202020204" pitchFamily="34" charset="0"/>
              </a:rPr>
              <a:t>CANADA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CA7F2C5-092C-4527-85BD-37591BBDD72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6948468" y="950791"/>
            <a:ext cx="1475973" cy="863178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2302D573-1500-4790-BDAF-22373B1DD092}"/>
              </a:ext>
            </a:extLst>
          </p:cNvPr>
          <p:cNvSpPr/>
          <p:nvPr/>
        </p:nvSpPr>
        <p:spPr>
          <a:xfrm>
            <a:off x="6948468" y="1985741"/>
            <a:ext cx="1475973" cy="29062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b="1" dirty="0">
                <a:solidFill>
                  <a:schemeClr val="bg1">
                    <a:lumMod val="95000"/>
                  </a:schemeClr>
                </a:solidFill>
                <a:cs typeface="Arial" panose="020B0604020202020204" pitchFamily="34" charset="0"/>
              </a:rPr>
              <a:t>SINGAPORE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B91F6C6-3BBF-46B8-833D-FBFF4367F3C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5472213" y="952958"/>
            <a:ext cx="1247574" cy="863178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1516E0F6-CEFE-431D-A6B6-D461C6210AAA}"/>
              </a:ext>
            </a:extLst>
          </p:cNvPr>
          <p:cNvSpPr/>
          <p:nvPr/>
        </p:nvSpPr>
        <p:spPr>
          <a:xfrm>
            <a:off x="5459787" y="1985742"/>
            <a:ext cx="1260000" cy="29061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b="1" dirty="0">
                <a:solidFill>
                  <a:schemeClr val="bg1">
                    <a:lumMod val="95000"/>
                  </a:schemeClr>
                </a:solidFill>
                <a:cs typeface="Arial" panose="020B0604020202020204" pitchFamily="34" charset="0"/>
              </a:rPr>
              <a:t>SRILANKA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367324A-6731-4880-B0DC-1DBD5E652CFA}"/>
              </a:ext>
            </a:extLst>
          </p:cNvPr>
          <p:cNvSpPr txBox="1"/>
          <p:nvPr/>
        </p:nvSpPr>
        <p:spPr>
          <a:xfrm>
            <a:off x="5009434" y="2613349"/>
            <a:ext cx="7182566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Two factors considered in the selection of countries are :</a:t>
            </a:r>
          </a:p>
        </p:txBody>
      </p:sp>
      <p:sp>
        <p:nvSpPr>
          <p:cNvPr id="26" name="Rectangle 1">
            <a:extLst>
              <a:ext uri="{FF2B5EF4-FFF2-40B4-BE49-F238E27FC236}">
                <a16:creationId xmlns:a16="http://schemas.microsoft.com/office/drawing/2014/main" id="{F59953FE-3555-429E-A653-F593174AB9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8726" y="3050503"/>
            <a:ext cx="5881860" cy="2862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342900" indent="-342900" defTabSz="914400">
              <a:buFont typeface="+mj-lt"/>
              <a:buAutoNum type="arabicPeriod"/>
            </a:pPr>
            <a:r>
              <a:rPr kumimoji="0" lang="en-US" altLang="en-US" sz="2000" i="0" u="sng" strike="noStrike" cap="none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lt"/>
                <a:cs typeface="Arial" panose="020B0604020202020204" pitchFamily="34" charset="0"/>
              </a:rPr>
              <a:t>Average rating </a:t>
            </a: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lt"/>
                <a:cs typeface="Arial" panose="020B0604020202020204" pitchFamily="34" charset="0"/>
              </a:rPr>
              <a:t>: Choosing countries with lower ratings is advantageous for opening new restaurants, as it suggests a dissatisfaction among people with the existing restaurants in those regions.</a:t>
            </a:r>
          </a:p>
          <a:p>
            <a:pPr marL="342900" indent="-342900" defTabSz="914400">
              <a:buFont typeface="+mj-lt"/>
              <a:buAutoNum type="arabicPeriod"/>
            </a:pPr>
            <a:r>
              <a:rPr lang="en-US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rPr>
              <a:t>Less number restaurants leads less competition</a:t>
            </a:r>
            <a:endParaRPr kumimoji="0" lang="en-US" altLang="en-US" sz="2000" i="0" u="none" strike="noStrike" cap="none" normalizeH="0" baseline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latin typeface="+mn-lt"/>
              <a:cs typeface="Arial" panose="020B0604020202020204" pitchFamily="34" charset="0"/>
            </a:endParaRPr>
          </a:p>
          <a:p>
            <a:pPr marL="342900" indent="-342900" defTabSz="914400">
              <a:buFont typeface="+mj-lt"/>
              <a:buAutoNum type="arabicPeriod"/>
            </a:pPr>
            <a:endParaRPr kumimoji="0" lang="en-US" altLang="en-US" sz="2000" i="0" u="none" strike="noStrike" cap="none" normalizeH="0" baseline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latin typeface="+mn-lt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lt"/>
                <a:cs typeface="Arial" panose="020B0604020202020204" pitchFamily="34" charset="0"/>
              </a:rPr>
            </a:br>
            <a:endParaRPr kumimoji="0" lang="en-US" altLang="en-US" sz="2000" i="0" u="none" strike="noStrike" cap="none" normalizeH="0" baseline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latin typeface="+mn-lt"/>
              <a:cs typeface="Arial" panose="020B0604020202020204" pitchFamily="34" charset="0"/>
            </a:endParaRP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E7D11349-7070-2432-AF4D-E712352778C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15616129"/>
              </p:ext>
            </p:extLst>
          </p:nvPr>
        </p:nvGraphicFramePr>
        <p:xfrm>
          <a:off x="497682" y="2613349"/>
          <a:ext cx="4521633" cy="358444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</p:spTree>
    <p:extLst>
      <p:ext uri="{BB962C8B-B14F-4D97-AF65-F5344CB8AC3E}">
        <p14:creationId xmlns:p14="http://schemas.microsoft.com/office/powerpoint/2010/main" val="9640313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4835228-0FF3-4B7C-9D72-F8C23A9580F2}"/>
              </a:ext>
            </a:extLst>
          </p:cNvPr>
          <p:cNvSpPr txBox="1"/>
          <p:nvPr/>
        </p:nvSpPr>
        <p:spPr>
          <a:xfrm>
            <a:off x="0" y="256907"/>
            <a:ext cx="12192000" cy="58477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3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                                   CITIES IN SUGGESTED COUNTRIES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A90F024-AAC8-442A-903E-2441DA7C7A30}"/>
              </a:ext>
            </a:extLst>
          </p:cNvPr>
          <p:cNvSpPr/>
          <p:nvPr/>
        </p:nvSpPr>
        <p:spPr>
          <a:xfrm>
            <a:off x="207690" y="1079722"/>
            <a:ext cx="2831582" cy="2791517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 algn="ctr">
              <a:buFont typeface="Wingdings" panose="05000000000000000000" pitchFamily="2" charset="2"/>
              <a:buChar char="v"/>
            </a:pPr>
            <a:endParaRPr lang="en-IN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3D07C3A-0513-4F90-80B5-AB62FB0C48E6}"/>
              </a:ext>
            </a:extLst>
          </p:cNvPr>
          <p:cNvSpPr txBox="1"/>
          <p:nvPr/>
        </p:nvSpPr>
        <p:spPr>
          <a:xfrm>
            <a:off x="598471" y="1225835"/>
            <a:ext cx="1953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AUSTRALIA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8864D0C-6876-4872-8D00-765E4136BCA0}"/>
              </a:ext>
            </a:extLst>
          </p:cNvPr>
          <p:cNvSpPr txBox="1"/>
          <p:nvPr/>
        </p:nvSpPr>
        <p:spPr>
          <a:xfrm>
            <a:off x="623818" y="1696932"/>
            <a:ext cx="173785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sz="1800" b="1" dirty="0" err="1">
                <a:solidFill>
                  <a:schemeClr val="bg1">
                    <a:lumMod val="95000"/>
                  </a:schemeClr>
                </a:solidFill>
                <a:effectLst/>
                <a:latin typeface="Lato" panose="020F050202020403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Aramidale</a:t>
            </a:r>
            <a:endParaRPr lang="en-IN" sz="1800" b="1" dirty="0">
              <a:solidFill>
                <a:schemeClr val="bg1">
                  <a:lumMod val="95000"/>
                </a:schemeClr>
              </a:solidFill>
              <a:effectLst/>
              <a:latin typeface="Lato" panose="020F05020202040302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sz="1800" b="1" dirty="0">
                <a:solidFill>
                  <a:schemeClr val="bg1">
                    <a:lumMod val="95000"/>
                  </a:schemeClr>
                </a:solidFill>
                <a:effectLst/>
                <a:latin typeface="Lato" panose="020F050202020403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Balingup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sz="1800" b="1" dirty="0">
                <a:solidFill>
                  <a:schemeClr val="bg1">
                    <a:lumMod val="95000"/>
                  </a:schemeClr>
                </a:solidFill>
                <a:effectLst/>
                <a:latin typeface="Lato" panose="020F050202020403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Flaxton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sz="1800" b="1" dirty="0">
                <a:solidFill>
                  <a:schemeClr val="bg1">
                    <a:lumMod val="95000"/>
                  </a:schemeClr>
                </a:solidFill>
                <a:effectLst/>
                <a:latin typeface="Lato" panose="020F050202020403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Macedon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sz="1800" b="1" dirty="0">
                <a:solidFill>
                  <a:schemeClr val="bg1">
                    <a:lumMod val="95000"/>
                  </a:schemeClr>
                </a:solidFill>
                <a:effectLst/>
                <a:latin typeface="Lato" panose="020F050202020403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Mayfield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sz="1800" b="1" dirty="0" err="1">
                <a:solidFill>
                  <a:schemeClr val="bg1">
                    <a:lumMod val="95000"/>
                  </a:schemeClr>
                </a:solidFill>
                <a:effectLst/>
                <a:latin typeface="Lato" panose="020F050202020403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Paynsville</a:t>
            </a:r>
            <a:endParaRPr lang="en-IN" b="1" dirty="0">
              <a:solidFill>
                <a:schemeClr val="bg1">
                  <a:lumMod val="95000"/>
                </a:schemeClr>
              </a:solidFill>
              <a:latin typeface="Lato" panose="020F05020202040302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sz="1800" b="1" dirty="0" err="1">
                <a:solidFill>
                  <a:schemeClr val="bg1">
                    <a:lumMod val="95000"/>
                  </a:schemeClr>
                </a:solidFill>
                <a:effectLst/>
                <a:latin typeface="Lato" panose="020F050202020403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Penola</a:t>
            </a:r>
            <a:endParaRPr lang="en-IN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5897599-6F71-4B95-8971-0AAAD38C15B2}"/>
              </a:ext>
            </a:extLst>
          </p:cNvPr>
          <p:cNvSpPr/>
          <p:nvPr/>
        </p:nvSpPr>
        <p:spPr>
          <a:xfrm>
            <a:off x="3256592" y="1079722"/>
            <a:ext cx="2795511" cy="2791517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 algn="ctr">
              <a:buFont typeface="Wingdings" panose="05000000000000000000" pitchFamily="2" charset="2"/>
              <a:buChar char="v"/>
            </a:pPr>
            <a:endParaRPr lang="en-IN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BE57EB6-ED1D-4A25-BBF7-C27DB96AF297}"/>
              </a:ext>
            </a:extLst>
          </p:cNvPr>
          <p:cNvSpPr txBox="1"/>
          <p:nvPr/>
        </p:nvSpPr>
        <p:spPr>
          <a:xfrm>
            <a:off x="3905863" y="1225835"/>
            <a:ext cx="1496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CANADA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3EA8EEA-6383-4727-BB7E-F784A2AD3803}"/>
              </a:ext>
            </a:extLst>
          </p:cNvPr>
          <p:cNvSpPr txBox="1"/>
          <p:nvPr/>
        </p:nvSpPr>
        <p:spPr>
          <a:xfrm>
            <a:off x="3944734" y="1727394"/>
            <a:ext cx="14192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b="1" dirty="0">
                <a:solidFill>
                  <a:schemeClr val="bg1">
                    <a:lumMod val="95000"/>
                  </a:schemeClr>
                </a:solidFill>
              </a:rPr>
              <a:t>Consort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b="1" dirty="0">
                <a:solidFill>
                  <a:schemeClr val="bg1">
                    <a:lumMod val="95000"/>
                  </a:schemeClr>
                </a:solidFill>
              </a:rPr>
              <a:t>Yorkton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8F5A9E1A-F273-43AD-885F-5AC29D6E9530}"/>
              </a:ext>
            </a:extLst>
          </p:cNvPr>
          <p:cNvSpPr/>
          <p:nvPr/>
        </p:nvSpPr>
        <p:spPr>
          <a:xfrm>
            <a:off x="207690" y="4109279"/>
            <a:ext cx="2831582" cy="1377121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 algn="ctr">
              <a:buFont typeface="Wingdings" panose="05000000000000000000" pitchFamily="2" charset="2"/>
              <a:buChar char="v"/>
            </a:pPr>
            <a:endParaRPr lang="en-IN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8B36855-59B6-4EC3-B6AC-2824071C4451}"/>
              </a:ext>
            </a:extLst>
          </p:cNvPr>
          <p:cNvSpPr txBox="1"/>
          <p:nvPr/>
        </p:nvSpPr>
        <p:spPr>
          <a:xfrm>
            <a:off x="108344" y="4226107"/>
            <a:ext cx="2576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IN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SINGAPORE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4F5D3D3-A292-4491-A935-E46288E6446A}"/>
              </a:ext>
            </a:extLst>
          </p:cNvPr>
          <p:cNvSpPr txBox="1"/>
          <p:nvPr/>
        </p:nvSpPr>
        <p:spPr>
          <a:xfrm>
            <a:off x="552893" y="4648813"/>
            <a:ext cx="1516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b="1" dirty="0">
                <a:solidFill>
                  <a:schemeClr val="bg1">
                    <a:lumMod val="95000"/>
                  </a:schemeClr>
                </a:solidFill>
              </a:rPr>
              <a:t>Singapore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7FFB823C-D988-43F6-8D5D-8A123C5583AF}"/>
              </a:ext>
            </a:extLst>
          </p:cNvPr>
          <p:cNvSpPr/>
          <p:nvPr/>
        </p:nvSpPr>
        <p:spPr>
          <a:xfrm>
            <a:off x="3256592" y="4109279"/>
            <a:ext cx="2839408" cy="1377121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 algn="ctr">
              <a:buFont typeface="Wingdings" panose="05000000000000000000" pitchFamily="2" charset="2"/>
              <a:buChar char="v"/>
            </a:pPr>
            <a:endParaRPr lang="en-IN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290C05E-DC65-47D4-BC6B-A01377A27A94}"/>
              </a:ext>
            </a:extLst>
          </p:cNvPr>
          <p:cNvSpPr txBox="1"/>
          <p:nvPr/>
        </p:nvSpPr>
        <p:spPr>
          <a:xfrm>
            <a:off x="3778651" y="4237451"/>
            <a:ext cx="1659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SRILANKA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4B58FF8-D7FD-42D1-BC0A-0004C0C8A620}"/>
              </a:ext>
            </a:extLst>
          </p:cNvPr>
          <p:cNvSpPr txBox="1"/>
          <p:nvPr/>
        </p:nvSpPr>
        <p:spPr>
          <a:xfrm>
            <a:off x="3791287" y="4672431"/>
            <a:ext cx="1633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b="1" dirty="0">
                <a:solidFill>
                  <a:schemeClr val="bg1">
                    <a:lumMod val="95000"/>
                  </a:schemeClr>
                </a:solidFill>
              </a:rPr>
              <a:t>Colombo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283D56-459D-2355-95FC-B67AEF855B4E}"/>
              </a:ext>
            </a:extLst>
          </p:cNvPr>
          <p:cNvSpPr txBox="1"/>
          <p:nvPr/>
        </p:nvSpPr>
        <p:spPr>
          <a:xfrm>
            <a:off x="6482918" y="1155303"/>
            <a:ext cx="6094520" cy="5103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3849"/>
              </a:lnSpc>
              <a:spcBef>
                <a:spcPct val="0"/>
              </a:spcBef>
            </a:pPr>
            <a:r>
              <a:rPr lang="en-US" sz="1800" b="1" dirty="0">
                <a:solidFill>
                  <a:schemeClr val="tx1"/>
                </a:solidFill>
                <a:latin typeface="Open Sans Bold"/>
              </a:rPr>
              <a:t>Analytical Criteria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0AEC53-B697-6FEF-BE3C-A0FFA302B85E}"/>
              </a:ext>
            </a:extLst>
          </p:cNvPr>
          <p:cNvSpPr txBox="1"/>
          <p:nvPr/>
        </p:nvSpPr>
        <p:spPr>
          <a:xfrm>
            <a:off x="6269423" y="1727394"/>
            <a:ext cx="5830841" cy="14503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23264" lvl="1" indent="-211632">
              <a:lnSpc>
                <a:spcPts val="2744"/>
              </a:lnSpc>
              <a:buFont typeface="Arial"/>
              <a:buChar char="•"/>
            </a:pPr>
            <a:r>
              <a:rPr lang="en-US" dirty="0">
                <a:solidFill>
                  <a:schemeClr val="tx1"/>
                </a:solidFill>
                <a:latin typeface="Open Sans"/>
              </a:rPr>
              <a:t>Utilized Pivot tables at the city level for detailed analysis.</a:t>
            </a:r>
          </a:p>
          <a:p>
            <a:pPr marL="423264" lvl="1" indent="-211632" algn="l">
              <a:lnSpc>
                <a:spcPts val="2744"/>
              </a:lnSpc>
              <a:spcBef>
                <a:spcPct val="0"/>
              </a:spcBef>
              <a:buFont typeface="Arial"/>
              <a:buChar char="•"/>
            </a:pPr>
            <a:r>
              <a:rPr lang="en-US" dirty="0">
                <a:solidFill>
                  <a:schemeClr val="tx1"/>
                </a:solidFill>
                <a:latin typeface="Open Sans"/>
              </a:rPr>
              <a:t>Applied filters for low competition and ratings less than 4 within the suggested countries.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5A2449-7FCB-390A-5E93-A4432FFFEEFD}"/>
              </a:ext>
            </a:extLst>
          </p:cNvPr>
          <p:cNvSpPr txBox="1"/>
          <p:nvPr/>
        </p:nvSpPr>
        <p:spPr>
          <a:xfrm>
            <a:off x="6553940" y="3715711"/>
            <a:ext cx="6289828" cy="5103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3849"/>
              </a:lnSpc>
              <a:spcBef>
                <a:spcPct val="0"/>
              </a:spcBef>
            </a:pPr>
            <a:r>
              <a:rPr lang="en-US" sz="1800" b="1" dirty="0">
                <a:solidFill>
                  <a:schemeClr val="tx1"/>
                </a:solidFill>
                <a:latin typeface="Open Sans Bold"/>
              </a:rPr>
              <a:t>Insights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3DB4D14-8E53-5C61-9C76-A3D80A537D3B}"/>
              </a:ext>
            </a:extLst>
          </p:cNvPr>
          <p:cNvSpPr txBox="1"/>
          <p:nvPr/>
        </p:nvSpPr>
        <p:spPr>
          <a:xfrm>
            <a:off x="6269423" y="4316564"/>
            <a:ext cx="5714887" cy="14503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23264" lvl="1" indent="-211632">
              <a:lnSpc>
                <a:spcPts val="2744"/>
              </a:lnSpc>
              <a:buFont typeface="Arial"/>
              <a:buChar char="•"/>
            </a:pPr>
            <a:r>
              <a:rPr lang="en-US" dirty="0">
                <a:solidFill>
                  <a:schemeClr val="tx1"/>
                </a:solidFill>
                <a:latin typeface="Open Sans"/>
              </a:rPr>
              <a:t>Selected cities aligning with the overall country criteria.</a:t>
            </a:r>
          </a:p>
          <a:p>
            <a:pPr marL="423264" lvl="1" indent="-211632" algn="l">
              <a:lnSpc>
                <a:spcPts val="2744"/>
              </a:lnSpc>
              <a:spcBef>
                <a:spcPct val="0"/>
              </a:spcBef>
              <a:buFont typeface="Arial"/>
              <a:buChar char="•"/>
            </a:pPr>
            <a:r>
              <a:rPr lang="en-US" dirty="0">
                <a:solidFill>
                  <a:schemeClr val="tx1"/>
                </a:solidFill>
                <a:latin typeface="Open Sans"/>
              </a:rPr>
              <a:t>Aimed for a balanced city selection strategy based on data analysis.</a:t>
            </a:r>
          </a:p>
        </p:txBody>
      </p:sp>
    </p:spTree>
    <p:extLst>
      <p:ext uri="{BB962C8B-B14F-4D97-AF65-F5344CB8AC3E}">
        <p14:creationId xmlns:p14="http://schemas.microsoft.com/office/powerpoint/2010/main" val="42793948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3034850F-DF08-4E91-BC77-2F123ECBBD1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23957782"/>
              </p:ext>
            </p:extLst>
          </p:nvPr>
        </p:nvGraphicFramePr>
        <p:xfrm>
          <a:off x="192222" y="3536927"/>
          <a:ext cx="6838893" cy="289501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F5B1DC85-115C-4901-9E36-D7B154592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5487603"/>
              </p:ext>
            </p:extLst>
          </p:nvPr>
        </p:nvGraphicFramePr>
        <p:xfrm>
          <a:off x="192222" y="985421"/>
          <a:ext cx="3841202" cy="2183906"/>
        </p:xfrm>
        <a:graphic>
          <a:graphicData uri="http://schemas.openxmlformats.org/drawingml/2006/table">
            <a:tbl>
              <a:tblPr>
                <a:tableStyleId>{306799F8-075E-4A3A-A7F6-7FBC6576F1A4}</a:tableStyleId>
              </a:tblPr>
              <a:tblGrid>
                <a:gridCol w="952493">
                  <a:extLst>
                    <a:ext uri="{9D8B030D-6E8A-4147-A177-3AD203B41FA5}">
                      <a16:colId xmlns:a16="http://schemas.microsoft.com/office/drawing/2014/main" val="3107954038"/>
                    </a:ext>
                  </a:extLst>
                </a:gridCol>
                <a:gridCol w="2888709">
                  <a:extLst>
                    <a:ext uri="{9D8B030D-6E8A-4147-A177-3AD203B41FA5}">
                      <a16:colId xmlns:a16="http://schemas.microsoft.com/office/drawing/2014/main" val="1640335052"/>
                    </a:ext>
                  </a:extLst>
                </a:gridCol>
              </a:tblGrid>
              <a:tr h="503312"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1" u="none" strike="noStrike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</a:rPr>
                        <a:t>  Country</a:t>
                      </a:r>
                      <a:endParaRPr lang="en-IN" sz="1600" b="1" i="0" u="none" strike="noStrike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1" u="none" strike="noStrike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</a:rPr>
                        <a:t> Sum of </a:t>
                      </a:r>
                      <a:r>
                        <a:rPr lang="en-IN" sz="1600" b="1" u="none" strike="noStrike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</a:rPr>
                        <a:t>Average_Cost_for_two_in_INR</a:t>
                      </a:r>
                      <a:endParaRPr lang="en-IN" sz="1600" b="1" i="0" u="none" strike="noStrike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1461933421"/>
                  </a:ext>
                </a:extLst>
              </a:tr>
              <a:tr h="503312"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0" u="none" strike="noStrike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</a:rPr>
                        <a:t>  Australia</a:t>
                      </a:r>
                      <a:endParaRPr lang="en-IN" sz="1600" b="0" i="0" u="none" strike="noStrike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0" u="none" strike="noStrike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</a:rPr>
                        <a:t> 32281.3</a:t>
                      </a:r>
                      <a:endParaRPr lang="en-IN" sz="1600" b="0" i="0" u="none" strike="noStrike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1493219961"/>
                  </a:ext>
                </a:extLst>
              </a:tr>
              <a:tr h="33698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0" u="none" strike="noStrike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</a:rPr>
                        <a:t>  Canada</a:t>
                      </a:r>
                      <a:endParaRPr lang="en-IN" sz="1600" b="0" i="0" u="none" strike="noStrike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0" u="none" strike="noStrike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</a:rPr>
                        <a:t> 8992.9</a:t>
                      </a:r>
                      <a:endParaRPr lang="en-IN" sz="1600" b="0" i="0" u="none" strike="noStrike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1694944397"/>
                  </a:ext>
                </a:extLst>
              </a:tr>
              <a:tr h="503312"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0" u="none" strike="noStrike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</a:rPr>
                        <a:t>  Singapore</a:t>
                      </a:r>
                      <a:endParaRPr lang="en-IN" sz="1600" b="0" i="0" u="none" strike="noStrike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0" u="none" strike="noStrike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</a:rPr>
                        <a:t> 194220.25</a:t>
                      </a:r>
                      <a:endParaRPr lang="en-IN" sz="1600" b="0" i="0" u="none" strike="noStrike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3870517344"/>
                  </a:ext>
                </a:extLst>
              </a:tr>
              <a:tr h="33698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0" u="none" strike="noStrike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</a:rPr>
                        <a:t>  Sri Lanka</a:t>
                      </a:r>
                      <a:endParaRPr lang="en-IN" sz="1600" b="0" i="0" u="none" strike="noStrike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0" u="none" strike="noStrike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</a:rPr>
                        <a:t> 12350</a:t>
                      </a:r>
                      <a:endParaRPr lang="en-IN" sz="1600" b="0" i="0" u="none" strike="noStrike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2272178836"/>
                  </a:ext>
                </a:extLst>
              </a:tr>
            </a:tbl>
          </a:graphicData>
        </a:graphic>
      </p:graphicFrame>
      <p:sp>
        <p:nvSpPr>
          <p:cNvPr id="6" name="Title 5">
            <a:extLst>
              <a:ext uri="{FF2B5EF4-FFF2-40B4-BE49-F238E27FC236}">
                <a16:creationId xmlns:a16="http://schemas.microsoft.com/office/drawing/2014/main" id="{6011FBDD-4C19-CBA4-67DE-EE61C08329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66329"/>
            <a:ext cx="12192000" cy="568171"/>
          </a:xfrm>
          <a:solidFill>
            <a:schemeClr val="accent6">
              <a:lumMod val="40000"/>
              <a:lumOff val="60000"/>
            </a:schemeClr>
          </a:solidFill>
        </p:spPr>
        <p:txBody>
          <a:bodyPr>
            <a:noAutofit/>
          </a:bodyPr>
          <a:lstStyle/>
          <a:p>
            <a:r>
              <a:rPr 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                                   EXPENDITURE ON FOOD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513B4A-E6F4-B08F-F8F9-86C86D10DA58}"/>
              </a:ext>
            </a:extLst>
          </p:cNvPr>
          <p:cNvSpPr txBox="1"/>
          <p:nvPr/>
        </p:nvSpPr>
        <p:spPr>
          <a:xfrm>
            <a:off x="4571875" y="1104597"/>
            <a:ext cx="6094520" cy="5103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3849"/>
              </a:lnSpc>
              <a:spcBef>
                <a:spcPct val="0"/>
              </a:spcBef>
            </a:pPr>
            <a:r>
              <a:rPr lang="en-US" sz="1800" b="1" dirty="0">
                <a:solidFill>
                  <a:schemeClr val="tx1"/>
                </a:solidFill>
                <a:latin typeface="Open Sans Bold"/>
              </a:rPr>
              <a:t>Analytical Approach: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A71C4D-FBBC-BEFA-4207-0911D8C8FBDA}"/>
              </a:ext>
            </a:extLst>
          </p:cNvPr>
          <p:cNvSpPr txBox="1"/>
          <p:nvPr/>
        </p:nvSpPr>
        <p:spPr>
          <a:xfrm>
            <a:off x="4318118" y="1887588"/>
            <a:ext cx="7873882" cy="11041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23264" lvl="1" indent="-211632">
              <a:lnSpc>
                <a:spcPts val="2744"/>
              </a:lnSpc>
              <a:buFont typeface="Arial"/>
              <a:buChar char="•"/>
            </a:pPr>
            <a:r>
              <a:rPr lang="en-US" dirty="0">
                <a:solidFill>
                  <a:schemeClr val="tx1"/>
                </a:solidFill>
                <a:latin typeface="Open Sans"/>
              </a:rPr>
              <a:t>Utilized data from "Raw Data" sheet.</a:t>
            </a:r>
          </a:p>
          <a:p>
            <a:pPr marL="423264" lvl="1" indent="-211632">
              <a:lnSpc>
                <a:spcPts val="2744"/>
              </a:lnSpc>
              <a:buFont typeface="Arial"/>
              <a:buChar char="•"/>
            </a:pPr>
            <a:r>
              <a:rPr lang="en-US" dirty="0">
                <a:solidFill>
                  <a:schemeClr val="tx1"/>
                </a:solidFill>
                <a:latin typeface="Open Sans"/>
              </a:rPr>
              <a:t>Applied SUMIF formula for aggregating expenditure on food.</a:t>
            </a:r>
          </a:p>
          <a:p>
            <a:pPr marL="423264" lvl="1" indent="-211632" algn="l">
              <a:lnSpc>
                <a:spcPts val="2744"/>
              </a:lnSpc>
              <a:spcBef>
                <a:spcPct val="0"/>
              </a:spcBef>
              <a:buFont typeface="Arial"/>
              <a:buChar char="•"/>
            </a:pPr>
            <a:r>
              <a:rPr lang="en-US" dirty="0">
                <a:solidFill>
                  <a:schemeClr val="tx1"/>
                </a:solidFill>
                <a:latin typeface="Open Sans"/>
              </a:rPr>
              <a:t>Converted local currencies to USD for uniformity.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8A0C047-5489-1172-2FE9-C3333689EB99}"/>
              </a:ext>
            </a:extLst>
          </p:cNvPr>
          <p:cNvSpPr txBox="1"/>
          <p:nvPr/>
        </p:nvSpPr>
        <p:spPr>
          <a:xfrm>
            <a:off x="7619135" y="3611067"/>
            <a:ext cx="4572865" cy="5103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3849"/>
              </a:lnSpc>
              <a:spcBef>
                <a:spcPct val="0"/>
              </a:spcBef>
            </a:pPr>
            <a:r>
              <a:rPr lang="en-US" sz="1800" b="1" dirty="0">
                <a:solidFill>
                  <a:schemeClr val="tx1"/>
                </a:solidFill>
                <a:latin typeface="Open Sans Bold"/>
              </a:rPr>
              <a:t>Visualization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68D87D9-417B-1DE3-B80D-1B5382C4A464}"/>
              </a:ext>
            </a:extLst>
          </p:cNvPr>
          <p:cNvSpPr txBox="1"/>
          <p:nvPr/>
        </p:nvSpPr>
        <p:spPr>
          <a:xfrm>
            <a:off x="7619135" y="4361844"/>
            <a:ext cx="4572865" cy="11041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lnSpc>
                <a:spcPts val="2744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Open Sans"/>
              </a:rPr>
              <a:t>Include a column chart and table showcasing the expenditure breakdown for visual clarity</a:t>
            </a:r>
          </a:p>
        </p:txBody>
      </p:sp>
    </p:spTree>
    <p:extLst>
      <p:ext uri="{BB962C8B-B14F-4D97-AF65-F5344CB8AC3E}">
        <p14:creationId xmlns:p14="http://schemas.microsoft.com/office/powerpoint/2010/main" val="14789936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3F00DFC-4D85-44DD-B42B-8671B3BD4867}"/>
              </a:ext>
            </a:extLst>
          </p:cNvPr>
          <p:cNvSpPr txBox="1"/>
          <p:nvPr/>
        </p:nvSpPr>
        <p:spPr>
          <a:xfrm>
            <a:off x="0" y="422952"/>
            <a:ext cx="12192000" cy="6463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3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        Average rating of restaurants in suggested countries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A4D7DB7-2AB0-47CC-9AA2-C27C46166F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59908"/>
              </p:ext>
            </p:extLst>
          </p:nvPr>
        </p:nvGraphicFramePr>
        <p:xfrm>
          <a:off x="4225771" y="1296139"/>
          <a:ext cx="3329126" cy="2024030"/>
        </p:xfrm>
        <a:graphic>
          <a:graphicData uri="http://schemas.openxmlformats.org/drawingml/2006/table">
            <a:tbl>
              <a:tblPr/>
              <a:tblGrid>
                <a:gridCol w="1353843">
                  <a:extLst>
                    <a:ext uri="{9D8B030D-6E8A-4147-A177-3AD203B41FA5}">
                      <a16:colId xmlns:a16="http://schemas.microsoft.com/office/drawing/2014/main" val="1663282831"/>
                    </a:ext>
                  </a:extLst>
                </a:gridCol>
                <a:gridCol w="1975283">
                  <a:extLst>
                    <a:ext uri="{9D8B030D-6E8A-4147-A177-3AD203B41FA5}">
                      <a16:colId xmlns:a16="http://schemas.microsoft.com/office/drawing/2014/main" val="963236867"/>
                    </a:ext>
                  </a:extLst>
                </a:gridCol>
              </a:tblGrid>
              <a:tr h="404806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Country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Average of Rating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  <a:solidFill>
                      <a:srgbClr val="ED7D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0182815"/>
                  </a:ext>
                </a:extLst>
              </a:tr>
              <a:tr h="404806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Australia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3.658333333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7902282"/>
                  </a:ext>
                </a:extLst>
              </a:tr>
              <a:tr h="404806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Canada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3.575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761492"/>
                  </a:ext>
                </a:extLst>
              </a:tr>
              <a:tr h="404806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Singapore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3.575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566568"/>
                  </a:ext>
                </a:extLst>
              </a:tr>
              <a:tr h="404806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Sri Lanka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3.87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0862205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A84CB854-B2A1-4432-8E13-494CE377ECD1}"/>
              </a:ext>
            </a:extLst>
          </p:cNvPr>
          <p:cNvSpPr txBox="1"/>
          <p:nvPr/>
        </p:nvSpPr>
        <p:spPr>
          <a:xfrm>
            <a:off x="7750207" y="1565845"/>
            <a:ext cx="421689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average rating in all the suggested countries is less than 4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By analysing we can confirm that the customers are dissatisfied with restaurants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70E27E0-DC38-4816-BE21-8FEDDB27466B}"/>
              </a:ext>
            </a:extLst>
          </p:cNvPr>
          <p:cNvSpPr txBox="1"/>
          <p:nvPr/>
        </p:nvSpPr>
        <p:spPr>
          <a:xfrm>
            <a:off x="394546" y="4569879"/>
            <a:ext cx="11264347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öhne"/>
              </a:rPr>
              <a:t>Implementing innovative concepts, elevating service quality, and customizing offerings to align seamlessly with customer preferences, this proactive approach is designed to not only boost overall customer satisfaction but also secure a distinctive competitive advantage in the market.</a:t>
            </a:r>
            <a:endParaRPr lang="en-IN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4722F4A9-E29C-75F1-DADC-9D608839066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55731155"/>
              </p:ext>
            </p:extLst>
          </p:nvPr>
        </p:nvGraphicFramePr>
        <p:xfrm>
          <a:off x="394546" y="1296139"/>
          <a:ext cx="3715815" cy="273828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6207840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1132</TotalTime>
  <Words>1119</Words>
  <Application>Microsoft Office PowerPoint</Application>
  <PresentationFormat>Widescreen</PresentationFormat>
  <Paragraphs>193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7" baseType="lpstr">
      <vt:lpstr>Algerian</vt:lpstr>
      <vt:lpstr>Arial</vt:lpstr>
      <vt:lpstr>Calibri</vt:lpstr>
      <vt:lpstr>Calibri Light</vt:lpstr>
      <vt:lpstr>Lato</vt:lpstr>
      <vt:lpstr>Open Sans</vt:lpstr>
      <vt:lpstr>Open Sans Bold</vt:lpstr>
      <vt:lpstr>Roboto</vt:lpstr>
      <vt:lpstr>Söhne</vt:lpstr>
      <vt:lpstr>Wingdings</vt:lpstr>
      <vt:lpstr>Office Theme</vt:lpstr>
      <vt:lpstr>    Zomato Restaurant Analysis</vt:lpstr>
      <vt:lpstr>PROBLEM STATEMENT</vt:lpstr>
      <vt:lpstr>The image below displays details about Zomato Sales Performance</vt:lpstr>
      <vt:lpstr>PowerPoint Presentation</vt:lpstr>
      <vt:lpstr>PowerPoint Presentation</vt:lpstr>
      <vt:lpstr>PowerPoint Presentation</vt:lpstr>
      <vt:lpstr>PowerPoint Presentation</vt:lpstr>
      <vt:lpstr>                                   EXPENDITURE ON FOOD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Zomato Data Analysis</dc:title>
  <dc:creator>mallesh honnappa</dc:creator>
  <cp:lastModifiedBy>Asus</cp:lastModifiedBy>
  <cp:revision>94</cp:revision>
  <dcterms:created xsi:type="dcterms:W3CDTF">2024-01-17T15:49:32Z</dcterms:created>
  <dcterms:modified xsi:type="dcterms:W3CDTF">2024-09-30T06:54:00Z</dcterms:modified>
</cp:coreProperties>
</file>